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65" r:id="rId4"/>
    <p:sldId id="271" r:id="rId5"/>
    <p:sldId id="266" r:id="rId6"/>
    <p:sldId id="257" r:id="rId7"/>
    <p:sldId id="270" r:id="rId8"/>
    <p:sldId id="272" r:id="rId9"/>
    <p:sldId id="275" r:id="rId10"/>
    <p:sldId id="276" r:id="rId11"/>
    <p:sldId id="267" r:id="rId12"/>
    <p:sldId id="277" r:id="rId13"/>
    <p:sldId id="282" r:id="rId14"/>
    <p:sldId id="273" r:id="rId15"/>
    <p:sldId id="279" r:id="rId16"/>
    <p:sldId id="278"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59C72-C42B-4213-9B33-5E04740E0D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836587FE-9EF5-42B2-B369-7BF93D5D153F}">
      <dgm:prSet phldrT="[Text]"/>
      <dgm:spPr/>
      <dgm:t>
        <a:bodyPr/>
        <a:lstStyle/>
        <a:p>
          <a:r>
            <a:rPr lang="en-GB" b="1" dirty="0" smtClean="0">
              <a:solidFill>
                <a:srgbClr val="0070C0"/>
              </a:solidFill>
            </a:rPr>
            <a:t>Key messages </a:t>
          </a:r>
          <a:endParaRPr lang="en-GB" dirty="0"/>
        </a:p>
      </dgm:t>
    </dgm:pt>
    <dgm:pt modelId="{53E799DE-E17F-4410-A782-7FD9DC729D76}" type="parTrans" cxnId="{971303A5-E3DE-4F2C-9F74-14EE64F5E41D}">
      <dgm:prSet/>
      <dgm:spPr/>
      <dgm:t>
        <a:bodyPr/>
        <a:lstStyle/>
        <a:p>
          <a:endParaRPr lang="en-GB"/>
        </a:p>
      </dgm:t>
    </dgm:pt>
    <dgm:pt modelId="{3341CFD4-2856-4259-9F42-3677DB887F20}" type="sibTrans" cxnId="{971303A5-E3DE-4F2C-9F74-14EE64F5E41D}">
      <dgm:prSet/>
      <dgm:spPr/>
      <dgm:t>
        <a:bodyPr/>
        <a:lstStyle/>
        <a:p>
          <a:endParaRPr lang="en-GB"/>
        </a:p>
      </dgm:t>
    </dgm:pt>
    <dgm:pt modelId="{004E0B8F-5F07-4A82-BF8A-453C7201E016}">
      <dgm:prSet phldrT="[Text]"/>
      <dgm:spPr/>
      <dgm:t>
        <a:bodyPr/>
        <a:lstStyle/>
        <a:p>
          <a:r>
            <a:rPr lang="en-GB" dirty="0" smtClean="0"/>
            <a:t>Our commitment and approaches to Equality and Diversity.</a:t>
          </a:r>
          <a:endParaRPr lang="en-GB" dirty="0"/>
        </a:p>
      </dgm:t>
    </dgm:pt>
    <dgm:pt modelId="{A8CF6681-BE20-4F52-B3E3-A59E19CACF95}" type="parTrans" cxnId="{54FCDAD4-3B6B-4056-9832-9CBE51D477E8}">
      <dgm:prSet/>
      <dgm:spPr/>
      <dgm:t>
        <a:bodyPr/>
        <a:lstStyle/>
        <a:p>
          <a:endParaRPr lang="en-GB"/>
        </a:p>
      </dgm:t>
    </dgm:pt>
    <dgm:pt modelId="{1A7A7F9E-2ACF-43D2-BF19-B3923E1C3963}" type="sibTrans" cxnId="{54FCDAD4-3B6B-4056-9832-9CBE51D477E8}">
      <dgm:prSet/>
      <dgm:spPr/>
      <dgm:t>
        <a:bodyPr/>
        <a:lstStyle/>
        <a:p>
          <a:endParaRPr lang="en-GB"/>
        </a:p>
      </dgm:t>
    </dgm:pt>
    <dgm:pt modelId="{6184DB2D-BE59-4E5D-8E97-3BDB94E900BB}">
      <dgm:prSet phldrT="[Text]"/>
      <dgm:spPr/>
      <dgm:t>
        <a:bodyPr/>
        <a:lstStyle/>
        <a:p>
          <a:r>
            <a:rPr lang="en-GB" dirty="0" smtClean="0"/>
            <a:t>Legislation requirements and their impact.</a:t>
          </a:r>
          <a:endParaRPr lang="en-GB" dirty="0"/>
        </a:p>
      </dgm:t>
    </dgm:pt>
    <dgm:pt modelId="{6C3CE9FD-711C-4B15-B60F-0D9593F853AB}" type="parTrans" cxnId="{C3E571DB-00A9-4B7B-80FC-BB65DA7FED47}">
      <dgm:prSet/>
      <dgm:spPr/>
      <dgm:t>
        <a:bodyPr/>
        <a:lstStyle/>
        <a:p>
          <a:endParaRPr lang="en-GB"/>
        </a:p>
      </dgm:t>
    </dgm:pt>
    <dgm:pt modelId="{0C2BF609-8C84-4E31-9753-C7AF53C049E2}" type="sibTrans" cxnId="{C3E571DB-00A9-4B7B-80FC-BB65DA7FED47}">
      <dgm:prSet/>
      <dgm:spPr/>
      <dgm:t>
        <a:bodyPr/>
        <a:lstStyle/>
        <a:p>
          <a:endParaRPr lang="en-GB"/>
        </a:p>
      </dgm:t>
    </dgm:pt>
    <dgm:pt modelId="{337E4436-C1F1-4AB8-A945-001A684FC4A4}">
      <dgm:prSet phldrT="[Text]"/>
      <dgm:spPr/>
      <dgm:t>
        <a:bodyPr/>
        <a:lstStyle/>
        <a:p>
          <a:r>
            <a:rPr lang="en-GB" dirty="0" smtClean="0"/>
            <a:t>Governors - ‘Making a Difference’.</a:t>
          </a:r>
          <a:endParaRPr lang="en-GB" dirty="0"/>
        </a:p>
      </dgm:t>
    </dgm:pt>
    <dgm:pt modelId="{77C9DBDE-119E-49A4-AF6D-5E7C8F4E2451}" type="parTrans" cxnId="{86DD958A-7A44-46B4-8179-011ED2EBAB59}">
      <dgm:prSet/>
      <dgm:spPr/>
      <dgm:t>
        <a:bodyPr/>
        <a:lstStyle/>
        <a:p>
          <a:endParaRPr lang="en-GB"/>
        </a:p>
      </dgm:t>
    </dgm:pt>
    <dgm:pt modelId="{0AD7BA78-C48C-47E3-959F-AC93F5784281}" type="sibTrans" cxnId="{86DD958A-7A44-46B4-8179-011ED2EBAB59}">
      <dgm:prSet/>
      <dgm:spPr/>
      <dgm:t>
        <a:bodyPr/>
        <a:lstStyle/>
        <a:p>
          <a:endParaRPr lang="en-GB"/>
        </a:p>
      </dgm:t>
    </dgm:pt>
    <dgm:pt modelId="{B817149C-D2F0-452F-AFDD-1E03BD3648E3}">
      <dgm:prSet phldrT="[Text]"/>
      <dgm:spPr/>
      <dgm:t>
        <a:bodyPr/>
        <a:lstStyle/>
        <a:p>
          <a:r>
            <a:rPr lang="en-GB" dirty="0" smtClean="0"/>
            <a:t>Leaders in Diversity.</a:t>
          </a:r>
          <a:endParaRPr lang="en-GB" dirty="0"/>
        </a:p>
      </dgm:t>
    </dgm:pt>
    <dgm:pt modelId="{6BE0FE11-6EDA-48A5-B0EE-87EAB0899C29}" type="parTrans" cxnId="{C84BA4E2-BAF7-48B2-B929-0928F3FC90E7}">
      <dgm:prSet/>
      <dgm:spPr/>
      <dgm:t>
        <a:bodyPr/>
        <a:lstStyle/>
        <a:p>
          <a:endParaRPr lang="en-GB"/>
        </a:p>
      </dgm:t>
    </dgm:pt>
    <dgm:pt modelId="{F4B67208-2E01-4BF2-AA76-5A7E285E4597}" type="sibTrans" cxnId="{C84BA4E2-BAF7-48B2-B929-0928F3FC90E7}">
      <dgm:prSet/>
      <dgm:spPr/>
      <dgm:t>
        <a:bodyPr/>
        <a:lstStyle/>
        <a:p>
          <a:endParaRPr lang="en-GB"/>
        </a:p>
      </dgm:t>
    </dgm:pt>
    <dgm:pt modelId="{3D3FFA7A-C19D-4E3B-BFD5-D860ED7535EC}" type="pres">
      <dgm:prSet presAssocID="{B9959C72-C42B-4213-9B33-5E04740E0D5C}" presName="diagram" presStyleCnt="0">
        <dgm:presLayoutVars>
          <dgm:chMax val="1"/>
          <dgm:dir/>
          <dgm:animLvl val="ctr"/>
          <dgm:resizeHandles val="exact"/>
        </dgm:presLayoutVars>
      </dgm:prSet>
      <dgm:spPr/>
      <dgm:t>
        <a:bodyPr/>
        <a:lstStyle/>
        <a:p>
          <a:endParaRPr lang="en-GB"/>
        </a:p>
      </dgm:t>
    </dgm:pt>
    <dgm:pt modelId="{108DCC65-121B-43F3-87B4-0E1E3CBFD13F}" type="pres">
      <dgm:prSet presAssocID="{B9959C72-C42B-4213-9B33-5E04740E0D5C}" presName="matrix" presStyleCnt="0"/>
      <dgm:spPr/>
    </dgm:pt>
    <dgm:pt modelId="{899C1AF1-731D-459D-B844-D19F7BA27073}" type="pres">
      <dgm:prSet presAssocID="{B9959C72-C42B-4213-9B33-5E04740E0D5C}" presName="tile1" presStyleLbl="node1" presStyleIdx="0" presStyleCnt="4"/>
      <dgm:spPr/>
      <dgm:t>
        <a:bodyPr/>
        <a:lstStyle/>
        <a:p>
          <a:endParaRPr lang="en-GB"/>
        </a:p>
      </dgm:t>
    </dgm:pt>
    <dgm:pt modelId="{36DDE253-6298-4434-9C31-5C8FFAE5B2EC}" type="pres">
      <dgm:prSet presAssocID="{B9959C72-C42B-4213-9B33-5E04740E0D5C}" presName="tile1text" presStyleLbl="node1" presStyleIdx="0" presStyleCnt="4">
        <dgm:presLayoutVars>
          <dgm:chMax val="0"/>
          <dgm:chPref val="0"/>
          <dgm:bulletEnabled val="1"/>
        </dgm:presLayoutVars>
      </dgm:prSet>
      <dgm:spPr/>
      <dgm:t>
        <a:bodyPr/>
        <a:lstStyle/>
        <a:p>
          <a:endParaRPr lang="en-GB"/>
        </a:p>
      </dgm:t>
    </dgm:pt>
    <dgm:pt modelId="{EB07E58D-D350-4235-B679-D589567DA6B8}" type="pres">
      <dgm:prSet presAssocID="{B9959C72-C42B-4213-9B33-5E04740E0D5C}" presName="tile2" presStyleLbl="node1" presStyleIdx="1" presStyleCnt="4" custLinFactNeighborX="9457" custLinFactNeighborY="-1405"/>
      <dgm:spPr/>
      <dgm:t>
        <a:bodyPr/>
        <a:lstStyle/>
        <a:p>
          <a:endParaRPr lang="en-GB"/>
        </a:p>
      </dgm:t>
    </dgm:pt>
    <dgm:pt modelId="{FCAA7CF3-C23E-477B-B5F4-668903D0FB2E}" type="pres">
      <dgm:prSet presAssocID="{B9959C72-C42B-4213-9B33-5E04740E0D5C}" presName="tile2text" presStyleLbl="node1" presStyleIdx="1" presStyleCnt="4">
        <dgm:presLayoutVars>
          <dgm:chMax val="0"/>
          <dgm:chPref val="0"/>
          <dgm:bulletEnabled val="1"/>
        </dgm:presLayoutVars>
      </dgm:prSet>
      <dgm:spPr/>
      <dgm:t>
        <a:bodyPr/>
        <a:lstStyle/>
        <a:p>
          <a:endParaRPr lang="en-GB"/>
        </a:p>
      </dgm:t>
    </dgm:pt>
    <dgm:pt modelId="{76A41A6E-3FFE-4985-8915-9FAC6676F49B}" type="pres">
      <dgm:prSet presAssocID="{B9959C72-C42B-4213-9B33-5E04740E0D5C}" presName="tile3" presStyleLbl="node1" presStyleIdx="2" presStyleCnt="4"/>
      <dgm:spPr/>
      <dgm:t>
        <a:bodyPr/>
        <a:lstStyle/>
        <a:p>
          <a:endParaRPr lang="en-GB"/>
        </a:p>
      </dgm:t>
    </dgm:pt>
    <dgm:pt modelId="{0228F752-FC4F-4F20-B6C7-D8D02A48F2CE}" type="pres">
      <dgm:prSet presAssocID="{B9959C72-C42B-4213-9B33-5E04740E0D5C}" presName="tile3text" presStyleLbl="node1" presStyleIdx="2" presStyleCnt="4">
        <dgm:presLayoutVars>
          <dgm:chMax val="0"/>
          <dgm:chPref val="0"/>
          <dgm:bulletEnabled val="1"/>
        </dgm:presLayoutVars>
      </dgm:prSet>
      <dgm:spPr/>
      <dgm:t>
        <a:bodyPr/>
        <a:lstStyle/>
        <a:p>
          <a:endParaRPr lang="en-GB"/>
        </a:p>
      </dgm:t>
    </dgm:pt>
    <dgm:pt modelId="{3FC92AE9-31CF-455C-8558-73B39A5433B3}" type="pres">
      <dgm:prSet presAssocID="{B9959C72-C42B-4213-9B33-5E04740E0D5C}" presName="tile4" presStyleLbl="node1" presStyleIdx="3" presStyleCnt="4"/>
      <dgm:spPr/>
      <dgm:t>
        <a:bodyPr/>
        <a:lstStyle/>
        <a:p>
          <a:endParaRPr lang="en-GB"/>
        </a:p>
      </dgm:t>
    </dgm:pt>
    <dgm:pt modelId="{F2455D7B-6A58-4E5C-94C1-9E50A5368F72}" type="pres">
      <dgm:prSet presAssocID="{B9959C72-C42B-4213-9B33-5E04740E0D5C}" presName="tile4text" presStyleLbl="node1" presStyleIdx="3" presStyleCnt="4">
        <dgm:presLayoutVars>
          <dgm:chMax val="0"/>
          <dgm:chPref val="0"/>
          <dgm:bulletEnabled val="1"/>
        </dgm:presLayoutVars>
      </dgm:prSet>
      <dgm:spPr/>
      <dgm:t>
        <a:bodyPr/>
        <a:lstStyle/>
        <a:p>
          <a:endParaRPr lang="en-GB"/>
        </a:p>
      </dgm:t>
    </dgm:pt>
    <dgm:pt modelId="{63283FD8-5395-458F-BC23-8F57A2F77D9A}" type="pres">
      <dgm:prSet presAssocID="{B9959C72-C42B-4213-9B33-5E04740E0D5C}" presName="centerTile" presStyleLbl="fgShp" presStyleIdx="0" presStyleCnt="1">
        <dgm:presLayoutVars>
          <dgm:chMax val="0"/>
          <dgm:chPref val="0"/>
        </dgm:presLayoutVars>
      </dgm:prSet>
      <dgm:spPr/>
      <dgm:t>
        <a:bodyPr/>
        <a:lstStyle/>
        <a:p>
          <a:endParaRPr lang="en-GB"/>
        </a:p>
      </dgm:t>
    </dgm:pt>
  </dgm:ptLst>
  <dgm:cxnLst>
    <dgm:cxn modelId="{7E3167A3-0D73-4715-859F-D8C46AB036B0}" type="presOf" srcId="{836587FE-9EF5-42B2-B369-7BF93D5D153F}" destId="{63283FD8-5395-458F-BC23-8F57A2F77D9A}" srcOrd="0" destOrd="0" presId="urn:microsoft.com/office/officeart/2005/8/layout/matrix1"/>
    <dgm:cxn modelId="{371A6E59-1B3F-4E35-8FFC-FD43FCFB366B}" type="presOf" srcId="{6184DB2D-BE59-4E5D-8E97-3BDB94E900BB}" destId="{FCAA7CF3-C23E-477B-B5F4-668903D0FB2E}" srcOrd="1" destOrd="0" presId="urn:microsoft.com/office/officeart/2005/8/layout/matrix1"/>
    <dgm:cxn modelId="{2A34BBD4-CF2A-488F-B502-9B97DE9FECF8}" type="presOf" srcId="{B817149C-D2F0-452F-AFDD-1E03BD3648E3}" destId="{F2455D7B-6A58-4E5C-94C1-9E50A5368F72}" srcOrd="1" destOrd="0" presId="urn:microsoft.com/office/officeart/2005/8/layout/matrix1"/>
    <dgm:cxn modelId="{971303A5-E3DE-4F2C-9F74-14EE64F5E41D}" srcId="{B9959C72-C42B-4213-9B33-5E04740E0D5C}" destId="{836587FE-9EF5-42B2-B369-7BF93D5D153F}" srcOrd="0" destOrd="0" parTransId="{53E799DE-E17F-4410-A782-7FD9DC729D76}" sibTransId="{3341CFD4-2856-4259-9F42-3677DB887F20}"/>
    <dgm:cxn modelId="{BD33B534-EC15-4471-BC38-0B70B2071FE1}" type="presOf" srcId="{004E0B8F-5F07-4A82-BF8A-453C7201E016}" destId="{899C1AF1-731D-459D-B844-D19F7BA27073}" srcOrd="0" destOrd="0" presId="urn:microsoft.com/office/officeart/2005/8/layout/matrix1"/>
    <dgm:cxn modelId="{C84BA4E2-BAF7-48B2-B929-0928F3FC90E7}" srcId="{836587FE-9EF5-42B2-B369-7BF93D5D153F}" destId="{B817149C-D2F0-452F-AFDD-1E03BD3648E3}" srcOrd="3" destOrd="0" parTransId="{6BE0FE11-6EDA-48A5-B0EE-87EAB0899C29}" sibTransId="{F4B67208-2E01-4BF2-AA76-5A7E285E4597}"/>
    <dgm:cxn modelId="{7ADCE189-2957-45F8-9CF6-C56E4B54EAC6}" type="presOf" srcId="{337E4436-C1F1-4AB8-A945-001A684FC4A4}" destId="{76A41A6E-3FFE-4985-8915-9FAC6676F49B}" srcOrd="0" destOrd="0" presId="urn:microsoft.com/office/officeart/2005/8/layout/matrix1"/>
    <dgm:cxn modelId="{B34DD49A-0A2A-404B-8137-574B122E8B69}" type="presOf" srcId="{6184DB2D-BE59-4E5D-8E97-3BDB94E900BB}" destId="{EB07E58D-D350-4235-B679-D589567DA6B8}" srcOrd="0" destOrd="0" presId="urn:microsoft.com/office/officeart/2005/8/layout/matrix1"/>
    <dgm:cxn modelId="{54FCDAD4-3B6B-4056-9832-9CBE51D477E8}" srcId="{836587FE-9EF5-42B2-B369-7BF93D5D153F}" destId="{004E0B8F-5F07-4A82-BF8A-453C7201E016}" srcOrd="0" destOrd="0" parTransId="{A8CF6681-BE20-4F52-B3E3-A59E19CACF95}" sibTransId="{1A7A7F9E-2ACF-43D2-BF19-B3923E1C3963}"/>
    <dgm:cxn modelId="{A2261183-E8B9-4DC4-88A3-60D52F88380F}" type="presOf" srcId="{337E4436-C1F1-4AB8-A945-001A684FC4A4}" destId="{0228F752-FC4F-4F20-B6C7-D8D02A48F2CE}" srcOrd="1" destOrd="0" presId="urn:microsoft.com/office/officeart/2005/8/layout/matrix1"/>
    <dgm:cxn modelId="{B3AB9965-7893-4959-AFB6-B699998E8FA2}" type="presOf" srcId="{B9959C72-C42B-4213-9B33-5E04740E0D5C}" destId="{3D3FFA7A-C19D-4E3B-BFD5-D860ED7535EC}" srcOrd="0" destOrd="0" presId="urn:microsoft.com/office/officeart/2005/8/layout/matrix1"/>
    <dgm:cxn modelId="{C3E571DB-00A9-4B7B-80FC-BB65DA7FED47}" srcId="{836587FE-9EF5-42B2-B369-7BF93D5D153F}" destId="{6184DB2D-BE59-4E5D-8E97-3BDB94E900BB}" srcOrd="1" destOrd="0" parTransId="{6C3CE9FD-711C-4B15-B60F-0D9593F853AB}" sibTransId="{0C2BF609-8C84-4E31-9753-C7AF53C049E2}"/>
    <dgm:cxn modelId="{86DD958A-7A44-46B4-8179-011ED2EBAB59}" srcId="{836587FE-9EF5-42B2-B369-7BF93D5D153F}" destId="{337E4436-C1F1-4AB8-A945-001A684FC4A4}" srcOrd="2" destOrd="0" parTransId="{77C9DBDE-119E-49A4-AF6D-5E7C8F4E2451}" sibTransId="{0AD7BA78-C48C-47E3-959F-AC93F5784281}"/>
    <dgm:cxn modelId="{487C5853-DAE7-4A4F-B170-02B29CBAAC7F}" type="presOf" srcId="{004E0B8F-5F07-4A82-BF8A-453C7201E016}" destId="{36DDE253-6298-4434-9C31-5C8FFAE5B2EC}" srcOrd="1" destOrd="0" presId="urn:microsoft.com/office/officeart/2005/8/layout/matrix1"/>
    <dgm:cxn modelId="{0F605C5B-CEE2-479C-973C-8C1E781F6CCE}" type="presOf" srcId="{B817149C-D2F0-452F-AFDD-1E03BD3648E3}" destId="{3FC92AE9-31CF-455C-8558-73B39A5433B3}" srcOrd="0" destOrd="0" presId="urn:microsoft.com/office/officeart/2005/8/layout/matrix1"/>
    <dgm:cxn modelId="{714BEE03-32FA-41CF-A6C7-1774BB691CAE}" type="presParOf" srcId="{3D3FFA7A-C19D-4E3B-BFD5-D860ED7535EC}" destId="{108DCC65-121B-43F3-87B4-0E1E3CBFD13F}" srcOrd="0" destOrd="0" presId="urn:microsoft.com/office/officeart/2005/8/layout/matrix1"/>
    <dgm:cxn modelId="{91217480-28EE-4EFA-A4C0-096F58023FBD}" type="presParOf" srcId="{108DCC65-121B-43F3-87B4-0E1E3CBFD13F}" destId="{899C1AF1-731D-459D-B844-D19F7BA27073}" srcOrd="0" destOrd="0" presId="urn:microsoft.com/office/officeart/2005/8/layout/matrix1"/>
    <dgm:cxn modelId="{54997A8A-6AD2-489F-BA1D-1954E7D58932}" type="presParOf" srcId="{108DCC65-121B-43F3-87B4-0E1E3CBFD13F}" destId="{36DDE253-6298-4434-9C31-5C8FFAE5B2EC}" srcOrd="1" destOrd="0" presId="urn:microsoft.com/office/officeart/2005/8/layout/matrix1"/>
    <dgm:cxn modelId="{7AFC9C17-4616-4088-810E-31C7D46C34B8}" type="presParOf" srcId="{108DCC65-121B-43F3-87B4-0E1E3CBFD13F}" destId="{EB07E58D-D350-4235-B679-D589567DA6B8}" srcOrd="2" destOrd="0" presId="urn:microsoft.com/office/officeart/2005/8/layout/matrix1"/>
    <dgm:cxn modelId="{18CF5593-4FDF-4A6A-878C-D0F2DF627D4C}" type="presParOf" srcId="{108DCC65-121B-43F3-87B4-0E1E3CBFD13F}" destId="{FCAA7CF3-C23E-477B-B5F4-668903D0FB2E}" srcOrd="3" destOrd="0" presId="urn:microsoft.com/office/officeart/2005/8/layout/matrix1"/>
    <dgm:cxn modelId="{43FBE7E6-361F-4330-AE16-6C4BE4E55DDC}" type="presParOf" srcId="{108DCC65-121B-43F3-87B4-0E1E3CBFD13F}" destId="{76A41A6E-3FFE-4985-8915-9FAC6676F49B}" srcOrd="4" destOrd="0" presId="urn:microsoft.com/office/officeart/2005/8/layout/matrix1"/>
    <dgm:cxn modelId="{9A779DEF-C5F4-467F-BE0D-97F88F439EC2}" type="presParOf" srcId="{108DCC65-121B-43F3-87B4-0E1E3CBFD13F}" destId="{0228F752-FC4F-4F20-B6C7-D8D02A48F2CE}" srcOrd="5" destOrd="0" presId="urn:microsoft.com/office/officeart/2005/8/layout/matrix1"/>
    <dgm:cxn modelId="{C18274CE-DABE-479E-8877-FBEDD28E3F82}" type="presParOf" srcId="{108DCC65-121B-43F3-87B4-0E1E3CBFD13F}" destId="{3FC92AE9-31CF-455C-8558-73B39A5433B3}" srcOrd="6" destOrd="0" presId="urn:microsoft.com/office/officeart/2005/8/layout/matrix1"/>
    <dgm:cxn modelId="{AF7D87EC-D26E-42AD-8C7D-2692BDC6A162}" type="presParOf" srcId="{108DCC65-121B-43F3-87B4-0E1E3CBFD13F}" destId="{F2455D7B-6A58-4E5C-94C1-9E50A5368F72}" srcOrd="7" destOrd="0" presId="urn:microsoft.com/office/officeart/2005/8/layout/matrix1"/>
    <dgm:cxn modelId="{CA050100-8CB7-4C43-AA6A-474129843475}" type="presParOf" srcId="{3D3FFA7A-C19D-4E3B-BFD5-D860ED7535EC}" destId="{63283FD8-5395-458F-BC23-8F57A2F77D9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9DF8B-B0E9-4181-860D-41CBB25C03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F279395-76A5-49F5-8E98-2741120209FC}">
      <dgm:prSet phldrT="[Text]" custT="1"/>
      <dgm:spPr/>
      <dgm:t>
        <a:bodyPr/>
        <a:lstStyle/>
        <a:p>
          <a:r>
            <a:rPr lang="en-GB" sz="2400" b="1" dirty="0" smtClean="0"/>
            <a:t>Equality</a:t>
          </a:r>
          <a:endParaRPr lang="en-GB" sz="2400" b="1" dirty="0"/>
        </a:p>
      </dgm:t>
    </dgm:pt>
    <dgm:pt modelId="{2211F52F-37A3-48A3-B1B1-43AD9CBAB497}" type="parTrans" cxnId="{7724A0FF-8C80-4EF7-8FAC-32D8B7B35388}">
      <dgm:prSet/>
      <dgm:spPr/>
      <dgm:t>
        <a:bodyPr/>
        <a:lstStyle/>
        <a:p>
          <a:endParaRPr lang="en-GB"/>
        </a:p>
      </dgm:t>
    </dgm:pt>
    <dgm:pt modelId="{484F3DB6-86D7-4940-AEAD-D5C52C940071}" type="sibTrans" cxnId="{7724A0FF-8C80-4EF7-8FAC-32D8B7B35388}">
      <dgm:prSet/>
      <dgm:spPr/>
      <dgm:t>
        <a:bodyPr/>
        <a:lstStyle/>
        <a:p>
          <a:endParaRPr lang="en-GB"/>
        </a:p>
      </dgm:t>
    </dgm:pt>
    <dgm:pt modelId="{FF0EA2CC-4E52-4DBE-8A9E-CB16D9109BD5}">
      <dgm:prSet phldrT="[Text]" custT="1"/>
      <dgm:spPr/>
      <dgm:t>
        <a:bodyPr/>
        <a:lstStyle/>
        <a:p>
          <a:r>
            <a:rPr lang="en-GB" sz="2400" b="1" dirty="0" smtClean="0"/>
            <a:t>Diversity</a:t>
          </a:r>
          <a:endParaRPr lang="en-GB" sz="2400" b="1" dirty="0"/>
        </a:p>
      </dgm:t>
    </dgm:pt>
    <dgm:pt modelId="{FBF99CFE-9974-4308-B17D-56ABDF39CCCD}" type="parTrans" cxnId="{4C2C0DBF-E1C1-417A-A85E-B25505518198}">
      <dgm:prSet/>
      <dgm:spPr/>
      <dgm:t>
        <a:bodyPr/>
        <a:lstStyle/>
        <a:p>
          <a:endParaRPr lang="en-GB"/>
        </a:p>
      </dgm:t>
    </dgm:pt>
    <dgm:pt modelId="{896F17CD-5A52-4A7B-9157-BF1918C03983}" type="sibTrans" cxnId="{4C2C0DBF-E1C1-417A-A85E-B25505518198}">
      <dgm:prSet/>
      <dgm:spPr/>
      <dgm:t>
        <a:bodyPr/>
        <a:lstStyle/>
        <a:p>
          <a:endParaRPr lang="en-GB"/>
        </a:p>
      </dgm:t>
    </dgm:pt>
    <dgm:pt modelId="{9212E334-9528-4730-A68B-D501B64A6730}">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100" dirty="0" smtClean="0"/>
        </a:p>
      </dgm:t>
    </dgm:pt>
    <dgm:pt modelId="{2E4ECB30-E4EC-4F56-AFD6-5DBAC81E9DC9}" type="parTrans" cxnId="{F39E159D-16D7-40A5-9AA7-081E1F3D1C6B}">
      <dgm:prSet/>
      <dgm:spPr/>
      <dgm:t>
        <a:bodyPr/>
        <a:lstStyle/>
        <a:p>
          <a:endParaRPr lang="en-GB"/>
        </a:p>
      </dgm:t>
    </dgm:pt>
    <dgm:pt modelId="{FE8FEC6C-C600-4E7C-A761-790B4886CB05}" type="sibTrans" cxnId="{F39E159D-16D7-40A5-9AA7-081E1F3D1C6B}">
      <dgm:prSet/>
      <dgm:spPr/>
      <dgm:t>
        <a:bodyPr/>
        <a:lstStyle/>
        <a:p>
          <a:endParaRPr lang="en-GB"/>
        </a:p>
      </dgm:t>
    </dgm:pt>
    <dgm:pt modelId="{8590A4AA-3760-4599-9EDF-EE311DF92AE0}">
      <dgm:prSet phldrT="[Text]" custT="1"/>
      <dgm:spPr/>
      <dgm:t>
        <a:bodyPr/>
        <a:lstStyle/>
        <a:p>
          <a:r>
            <a:rPr lang="en-GB" sz="2400" b="1" dirty="0" smtClean="0"/>
            <a:t>Inclusion</a:t>
          </a:r>
          <a:r>
            <a:rPr lang="en-GB" sz="2000" dirty="0" smtClean="0"/>
            <a:t> </a:t>
          </a:r>
          <a:endParaRPr lang="en-GB" sz="2000" dirty="0"/>
        </a:p>
      </dgm:t>
    </dgm:pt>
    <dgm:pt modelId="{24F88817-8418-4929-AD7F-93954EC834FC}" type="parTrans" cxnId="{555DD7A4-3104-4A76-B9A0-5F74A0C0ACE7}">
      <dgm:prSet/>
      <dgm:spPr/>
      <dgm:t>
        <a:bodyPr/>
        <a:lstStyle/>
        <a:p>
          <a:endParaRPr lang="en-GB"/>
        </a:p>
      </dgm:t>
    </dgm:pt>
    <dgm:pt modelId="{A05C8DF3-5F60-4B52-94D5-74A3C43F10C1}" type="sibTrans" cxnId="{555DD7A4-3104-4A76-B9A0-5F74A0C0ACE7}">
      <dgm:prSet/>
      <dgm:spPr/>
      <dgm:t>
        <a:bodyPr/>
        <a:lstStyle/>
        <a:p>
          <a:endParaRPr lang="en-GB"/>
        </a:p>
      </dgm:t>
    </dgm:pt>
    <dgm:pt modelId="{51E860FF-C859-41FE-9B97-E328423C9415}">
      <dgm:prSet phldrT="[Text]" custT="1"/>
      <dgm:spPr/>
      <dgm:t>
        <a:bodyPr/>
        <a:lstStyle/>
        <a:p>
          <a:r>
            <a:rPr lang="en-GB" sz="1900" dirty="0" smtClean="0">
              <a:solidFill>
                <a:schemeClr val="tx2">
                  <a:lumMod val="75000"/>
                </a:schemeClr>
              </a:solidFill>
            </a:rPr>
            <a:t>Recognising the skills, abilities and unique perspectives of our staff and students throughout the college.</a:t>
          </a:r>
          <a:endParaRPr lang="en-GB" sz="1900" dirty="0">
            <a:solidFill>
              <a:schemeClr val="tx2">
                <a:lumMod val="75000"/>
              </a:schemeClr>
            </a:solidFill>
          </a:endParaRPr>
        </a:p>
      </dgm:t>
    </dgm:pt>
    <dgm:pt modelId="{D5BD965E-3635-4F09-9C10-2C6FC55F54E7}" type="parTrans" cxnId="{D7C377CB-0AAE-41BF-9A4C-E7AF07E7845F}">
      <dgm:prSet/>
      <dgm:spPr/>
      <dgm:t>
        <a:bodyPr/>
        <a:lstStyle/>
        <a:p>
          <a:endParaRPr lang="en-GB"/>
        </a:p>
      </dgm:t>
    </dgm:pt>
    <dgm:pt modelId="{9EE80F38-43DF-4A29-9EDD-42E0C9128496}" type="sibTrans" cxnId="{D7C377CB-0AAE-41BF-9A4C-E7AF07E7845F}">
      <dgm:prSet/>
      <dgm:spPr/>
      <dgm:t>
        <a:bodyPr/>
        <a:lstStyle/>
        <a:p>
          <a:endParaRPr lang="en-GB"/>
        </a:p>
      </dgm:t>
    </dgm:pt>
    <dgm:pt modelId="{8E527D93-ED18-4A65-8B0C-BDB0B0EC58A7}">
      <dgm:prSet phldrT="[Text]" custT="1"/>
      <dgm:spPr/>
      <dgm:t>
        <a:bodyPr/>
        <a:lstStyle/>
        <a:p>
          <a:r>
            <a:rPr lang="en-GB" sz="1900" dirty="0" smtClean="0">
              <a:solidFill>
                <a:schemeClr val="tx2">
                  <a:lumMod val="75000"/>
                </a:schemeClr>
              </a:solidFill>
            </a:rPr>
            <a:t>Treating people fairly with dignity and respect.</a:t>
          </a:r>
          <a:endParaRPr lang="en-GB" sz="1900" dirty="0">
            <a:solidFill>
              <a:schemeClr val="tx2">
                <a:lumMod val="75000"/>
              </a:schemeClr>
            </a:solidFill>
          </a:endParaRPr>
        </a:p>
      </dgm:t>
    </dgm:pt>
    <dgm:pt modelId="{9B9D8285-332F-4CE6-82CE-A2E82B1E642B}" type="sibTrans" cxnId="{A0F0BAFA-9BC0-45F8-BCBF-FD750D17D85C}">
      <dgm:prSet/>
      <dgm:spPr/>
      <dgm:t>
        <a:bodyPr/>
        <a:lstStyle/>
        <a:p>
          <a:endParaRPr lang="en-GB"/>
        </a:p>
      </dgm:t>
    </dgm:pt>
    <dgm:pt modelId="{F26744AD-1A82-494C-82AC-F5405C3D735E}" type="parTrans" cxnId="{A0F0BAFA-9BC0-45F8-BCBF-FD750D17D85C}">
      <dgm:prSet/>
      <dgm:spPr/>
      <dgm:t>
        <a:bodyPr/>
        <a:lstStyle/>
        <a:p>
          <a:endParaRPr lang="en-GB"/>
        </a:p>
      </dgm:t>
    </dgm:pt>
    <dgm:pt modelId="{59A9BF97-5DCC-49AD-AF02-E678A83B05D9}">
      <dgm:prSet phldrT="[Text]" custT="1"/>
      <dgm:spPr/>
      <dgm:t>
        <a:bodyPr/>
        <a:lstStyle/>
        <a:p>
          <a:r>
            <a:rPr lang="en-GB" sz="1900" dirty="0" smtClean="0">
              <a:solidFill>
                <a:schemeClr val="tx2">
                  <a:lumMod val="75000"/>
                </a:schemeClr>
              </a:solidFill>
            </a:rPr>
            <a:t>Celebrating our differences and treating people in a way that they wish to be treated.</a:t>
          </a:r>
          <a:endParaRPr lang="en-GB" sz="1900" dirty="0">
            <a:solidFill>
              <a:schemeClr val="tx2">
                <a:lumMod val="75000"/>
              </a:schemeClr>
            </a:solidFill>
          </a:endParaRPr>
        </a:p>
      </dgm:t>
    </dgm:pt>
    <dgm:pt modelId="{A5B0A733-5B19-4CC1-93D6-00D0279FF826}" type="sibTrans" cxnId="{C773429E-8CF5-48AD-BEDD-89D00B8702CF}">
      <dgm:prSet/>
      <dgm:spPr/>
      <dgm:t>
        <a:bodyPr/>
        <a:lstStyle/>
        <a:p>
          <a:endParaRPr lang="en-US"/>
        </a:p>
      </dgm:t>
    </dgm:pt>
    <dgm:pt modelId="{DD7F0D3B-A792-469A-9AA0-169AC1D3F9EB}" type="parTrans" cxnId="{C773429E-8CF5-48AD-BEDD-89D00B8702CF}">
      <dgm:prSet/>
      <dgm:spPr/>
      <dgm:t>
        <a:bodyPr/>
        <a:lstStyle/>
        <a:p>
          <a:endParaRPr lang="en-US"/>
        </a:p>
      </dgm:t>
    </dgm:pt>
    <dgm:pt modelId="{BDC922E7-E470-4A75-A944-228BAA8812BA}" type="pres">
      <dgm:prSet presAssocID="{5559DF8B-B0E9-4181-860D-41CBB25C0343}" presName="linear" presStyleCnt="0">
        <dgm:presLayoutVars>
          <dgm:dir/>
          <dgm:animLvl val="lvl"/>
          <dgm:resizeHandles val="exact"/>
        </dgm:presLayoutVars>
      </dgm:prSet>
      <dgm:spPr/>
      <dgm:t>
        <a:bodyPr/>
        <a:lstStyle/>
        <a:p>
          <a:endParaRPr lang="en-US"/>
        </a:p>
      </dgm:t>
    </dgm:pt>
    <dgm:pt modelId="{669C32A9-2DA2-47D5-82B1-F858DC4EF831}" type="pres">
      <dgm:prSet presAssocID="{EF279395-76A5-49F5-8E98-2741120209FC}" presName="parentLin" presStyleCnt="0"/>
      <dgm:spPr/>
    </dgm:pt>
    <dgm:pt modelId="{D21684A7-D58B-4375-8A11-E114BB1EB292}" type="pres">
      <dgm:prSet presAssocID="{EF279395-76A5-49F5-8E98-2741120209FC}" presName="parentLeftMargin" presStyleLbl="node1" presStyleIdx="0" presStyleCnt="3"/>
      <dgm:spPr/>
      <dgm:t>
        <a:bodyPr/>
        <a:lstStyle/>
        <a:p>
          <a:endParaRPr lang="en-US"/>
        </a:p>
      </dgm:t>
    </dgm:pt>
    <dgm:pt modelId="{11587701-A334-49EA-828E-8EAD442BB64C}" type="pres">
      <dgm:prSet presAssocID="{EF279395-76A5-49F5-8E98-2741120209FC}" presName="parentText" presStyleLbl="node1" presStyleIdx="0" presStyleCnt="3">
        <dgm:presLayoutVars>
          <dgm:chMax val="0"/>
          <dgm:bulletEnabled val="1"/>
        </dgm:presLayoutVars>
      </dgm:prSet>
      <dgm:spPr/>
      <dgm:t>
        <a:bodyPr/>
        <a:lstStyle/>
        <a:p>
          <a:endParaRPr lang="en-US"/>
        </a:p>
      </dgm:t>
    </dgm:pt>
    <dgm:pt modelId="{DE1F08D9-7B30-4402-8217-DADC4BFFB936}" type="pres">
      <dgm:prSet presAssocID="{EF279395-76A5-49F5-8E98-2741120209FC}" presName="negativeSpace" presStyleCnt="0"/>
      <dgm:spPr/>
    </dgm:pt>
    <dgm:pt modelId="{382B05D2-9327-41EA-9F50-FB865FE83786}" type="pres">
      <dgm:prSet presAssocID="{EF279395-76A5-49F5-8E98-2741120209FC}" presName="childText" presStyleLbl="conFgAcc1" presStyleIdx="0" presStyleCnt="3" custLinFactNeighborX="371" custLinFactNeighborY="-36606">
        <dgm:presLayoutVars>
          <dgm:bulletEnabled val="1"/>
        </dgm:presLayoutVars>
      </dgm:prSet>
      <dgm:spPr/>
      <dgm:t>
        <a:bodyPr/>
        <a:lstStyle/>
        <a:p>
          <a:endParaRPr lang="en-US"/>
        </a:p>
      </dgm:t>
    </dgm:pt>
    <dgm:pt modelId="{D8E312C7-58C8-4708-9827-0EC108C38422}" type="pres">
      <dgm:prSet presAssocID="{484F3DB6-86D7-4940-AEAD-D5C52C940071}" presName="spaceBetweenRectangles" presStyleCnt="0"/>
      <dgm:spPr/>
    </dgm:pt>
    <dgm:pt modelId="{2D4094CB-5BCB-4DC0-8EE8-63F85A07BBC9}" type="pres">
      <dgm:prSet presAssocID="{FF0EA2CC-4E52-4DBE-8A9E-CB16D9109BD5}" presName="parentLin" presStyleCnt="0"/>
      <dgm:spPr/>
    </dgm:pt>
    <dgm:pt modelId="{5DB6D5FC-8D2E-4568-B71C-49F21E4F3FE2}" type="pres">
      <dgm:prSet presAssocID="{FF0EA2CC-4E52-4DBE-8A9E-CB16D9109BD5}" presName="parentLeftMargin" presStyleLbl="node1" presStyleIdx="0" presStyleCnt="3"/>
      <dgm:spPr/>
      <dgm:t>
        <a:bodyPr/>
        <a:lstStyle/>
        <a:p>
          <a:endParaRPr lang="en-US"/>
        </a:p>
      </dgm:t>
    </dgm:pt>
    <dgm:pt modelId="{EC4E9001-6991-43F6-A424-67FEFAC428C8}" type="pres">
      <dgm:prSet presAssocID="{FF0EA2CC-4E52-4DBE-8A9E-CB16D9109BD5}" presName="parentText" presStyleLbl="node1" presStyleIdx="1" presStyleCnt="3">
        <dgm:presLayoutVars>
          <dgm:chMax val="0"/>
          <dgm:bulletEnabled val="1"/>
        </dgm:presLayoutVars>
      </dgm:prSet>
      <dgm:spPr/>
      <dgm:t>
        <a:bodyPr/>
        <a:lstStyle/>
        <a:p>
          <a:endParaRPr lang="en-US"/>
        </a:p>
      </dgm:t>
    </dgm:pt>
    <dgm:pt modelId="{991EB2FE-8F8A-442B-A469-0380B5FBF571}" type="pres">
      <dgm:prSet presAssocID="{FF0EA2CC-4E52-4DBE-8A9E-CB16D9109BD5}" presName="negativeSpace" presStyleCnt="0"/>
      <dgm:spPr/>
    </dgm:pt>
    <dgm:pt modelId="{63A64024-6CE2-4032-A175-2DBF09A716B9}" type="pres">
      <dgm:prSet presAssocID="{FF0EA2CC-4E52-4DBE-8A9E-CB16D9109BD5}" presName="childText" presStyleLbl="conFgAcc1" presStyleIdx="1" presStyleCnt="3" custLinFactY="-1693" custLinFactNeighborX="371" custLinFactNeighborY="-100000">
        <dgm:presLayoutVars>
          <dgm:bulletEnabled val="1"/>
        </dgm:presLayoutVars>
      </dgm:prSet>
      <dgm:spPr/>
      <dgm:t>
        <a:bodyPr/>
        <a:lstStyle/>
        <a:p>
          <a:endParaRPr lang="en-US"/>
        </a:p>
      </dgm:t>
    </dgm:pt>
    <dgm:pt modelId="{49F51D32-D811-4E18-A28A-F3F67CFD1821}" type="pres">
      <dgm:prSet presAssocID="{896F17CD-5A52-4A7B-9157-BF1918C03983}" presName="spaceBetweenRectangles" presStyleCnt="0"/>
      <dgm:spPr/>
    </dgm:pt>
    <dgm:pt modelId="{007ABEE9-DF72-4D7B-B604-4A5FA6C20133}" type="pres">
      <dgm:prSet presAssocID="{8590A4AA-3760-4599-9EDF-EE311DF92AE0}" presName="parentLin" presStyleCnt="0"/>
      <dgm:spPr/>
    </dgm:pt>
    <dgm:pt modelId="{A39B1393-8E4D-4770-82CD-8E5EBCE955EE}" type="pres">
      <dgm:prSet presAssocID="{8590A4AA-3760-4599-9EDF-EE311DF92AE0}" presName="parentLeftMargin" presStyleLbl="node1" presStyleIdx="1" presStyleCnt="3"/>
      <dgm:spPr/>
      <dgm:t>
        <a:bodyPr/>
        <a:lstStyle/>
        <a:p>
          <a:endParaRPr lang="en-US"/>
        </a:p>
      </dgm:t>
    </dgm:pt>
    <dgm:pt modelId="{62AABCC0-70FE-477A-BE6D-F8F300DB63F8}" type="pres">
      <dgm:prSet presAssocID="{8590A4AA-3760-4599-9EDF-EE311DF92AE0}" presName="parentText" presStyleLbl="node1" presStyleIdx="2" presStyleCnt="3">
        <dgm:presLayoutVars>
          <dgm:chMax val="0"/>
          <dgm:bulletEnabled val="1"/>
        </dgm:presLayoutVars>
      </dgm:prSet>
      <dgm:spPr/>
      <dgm:t>
        <a:bodyPr/>
        <a:lstStyle/>
        <a:p>
          <a:endParaRPr lang="en-US"/>
        </a:p>
      </dgm:t>
    </dgm:pt>
    <dgm:pt modelId="{4DD5E4DB-669C-4ECB-BBD7-EAEDE41A4167}" type="pres">
      <dgm:prSet presAssocID="{8590A4AA-3760-4599-9EDF-EE311DF92AE0}" presName="negativeSpace" presStyleCnt="0"/>
      <dgm:spPr/>
    </dgm:pt>
    <dgm:pt modelId="{7D6E8261-7D9E-4CB9-87B4-E73687589480}" type="pres">
      <dgm:prSet presAssocID="{8590A4AA-3760-4599-9EDF-EE311DF92AE0}" presName="childText" presStyleLbl="conFgAcc1" presStyleIdx="2" presStyleCnt="3" custLinFactNeighborX="371" custLinFactNeighborY="-25756">
        <dgm:presLayoutVars>
          <dgm:bulletEnabled val="1"/>
        </dgm:presLayoutVars>
      </dgm:prSet>
      <dgm:spPr/>
      <dgm:t>
        <a:bodyPr/>
        <a:lstStyle/>
        <a:p>
          <a:endParaRPr lang="en-US"/>
        </a:p>
      </dgm:t>
    </dgm:pt>
  </dgm:ptLst>
  <dgm:cxnLst>
    <dgm:cxn modelId="{9FA8E4F0-019A-417E-9603-42AD5C7D9A7F}" type="presOf" srcId="{8590A4AA-3760-4599-9EDF-EE311DF92AE0}" destId="{62AABCC0-70FE-477A-BE6D-F8F300DB63F8}" srcOrd="1" destOrd="0" presId="urn:microsoft.com/office/officeart/2005/8/layout/list1"/>
    <dgm:cxn modelId="{A382A457-1ABE-4081-9DAF-57FE25D99297}" type="presOf" srcId="{EF279395-76A5-49F5-8E98-2741120209FC}" destId="{D21684A7-D58B-4375-8A11-E114BB1EB292}" srcOrd="0" destOrd="0" presId="urn:microsoft.com/office/officeart/2005/8/layout/list1"/>
    <dgm:cxn modelId="{B6D838C3-8DF7-44D0-BF21-EDF455C0934F}" type="presOf" srcId="{FF0EA2CC-4E52-4DBE-8A9E-CB16D9109BD5}" destId="{EC4E9001-6991-43F6-A424-67FEFAC428C8}" srcOrd="1" destOrd="0" presId="urn:microsoft.com/office/officeart/2005/8/layout/list1"/>
    <dgm:cxn modelId="{F39E159D-16D7-40A5-9AA7-081E1F3D1C6B}" srcId="{FF0EA2CC-4E52-4DBE-8A9E-CB16D9109BD5}" destId="{9212E334-9528-4730-A68B-D501B64A6730}" srcOrd="0" destOrd="0" parTransId="{2E4ECB30-E4EC-4F56-AFD6-5DBAC81E9DC9}" sibTransId="{FE8FEC6C-C600-4E7C-A761-790B4886CB05}"/>
    <dgm:cxn modelId="{EE9D3E4B-250B-4861-8B20-CA55C21CE564}" type="presOf" srcId="{EF279395-76A5-49F5-8E98-2741120209FC}" destId="{11587701-A334-49EA-828E-8EAD442BB64C}" srcOrd="1" destOrd="0" presId="urn:microsoft.com/office/officeart/2005/8/layout/list1"/>
    <dgm:cxn modelId="{03A1D576-AD3E-4EDE-B835-DB59B619C352}" type="presOf" srcId="{FF0EA2CC-4E52-4DBE-8A9E-CB16D9109BD5}" destId="{5DB6D5FC-8D2E-4568-B71C-49F21E4F3FE2}" srcOrd="0" destOrd="0" presId="urn:microsoft.com/office/officeart/2005/8/layout/list1"/>
    <dgm:cxn modelId="{78B30DC3-5867-4EF5-B91A-344436A2E18F}" type="presOf" srcId="{8E527D93-ED18-4A65-8B0C-BDB0B0EC58A7}" destId="{382B05D2-9327-41EA-9F50-FB865FE83786}" srcOrd="0" destOrd="0" presId="urn:microsoft.com/office/officeart/2005/8/layout/list1"/>
    <dgm:cxn modelId="{C773429E-8CF5-48AD-BEDD-89D00B8702CF}" srcId="{FF0EA2CC-4E52-4DBE-8A9E-CB16D9109BD5}" destId="{59A9BF97-5DCC-49AD-AF02-E678A83B05D9}" srcOrd="1" destOrd="0" parTransId="{DD7F0D3B-A792-469A-9AA0-169AC1D3F9EB}" sibTransId="{A5B0A733-5B19-4CC1-93D6-00D0279FF826}"/>
    <dgm:cxn modelId="{4AE355A7-BBAC-45B7-A293-71BB09BA56DE}" type="presOf" srcId="{8590A4AA-3760-4599-9EDF-EE311DF92AE0}" destId="{A39B1393-8E4D-4770-82CD-8E5EBCE955EE}" srcOrd="0" destOrd="0" presId="urn:microsoft.com/office/officeart/2005/8/layout/list1"/>
    <dgm:cxn modelId="{36FACC44-8692-4BB5-8A7A-123E34BE1696}" type="presOf" srcId="{5559DF8B-B0E9-4181-860D-41CBB25C0343}" destId="{BDC922E7-E470-4A75-A944-228BAA8812BA}" srcOrd="0" destOrd="0" presId="urn:microsoft.com/office/officeart/2005/8/layout/list1"/>
    <dgm:cxn modelId="{D7C377CB-0AAE-41BF-9A4C-E7AF07E7845F}" srcId="{8590A4AA-3760-4599-9EDF-EE311DF92AE0}" destId="{51E860FF-C859-41FE-9B97-E328423C9415}" srcOrd="0" destOrd="0" parTransId="{D5BD965E-3635-4F09-9C10-2C6FC55F54E7}" sibTransId="{9EE80F38-43DF-4A29-9EDD-42E0C9128496}"/>
    <dgm:cxn modelId="{555DD7A4-3104-4A76-B9A0-5F74A0C0ACE7}" srcId="{5559DF8B-B0E9-4181-860D-41CBB25C0343}" destId="{8590A4AA-3760-4599-9EDF-EE311DF92AE0}" srcOrd="2" destOrd="0" parTransId="{24F88817-8418-4929-AD7F-93954EC834FC}" sibTransId="{A05C8DF3-5F60-4B52-94D5-74A3C43F10C1}"/>
    <dgm:cxn modelId="{7724A0FF-8C80-4EF7-8FAC-32D8B7B35388}" srcId="{5559DF8B-B0E9-4181-860D-41CBB25C0343}" destId="{EF279395-76A5-49F5-8E98-2741120209FC}" srcOrd="0" destOrd="0" parTransId="{2211F52F-37A3-48A3-B1B1-43AD9CBAB497}" sibTransId="{484F3DB6-86D7-4940-AEAD-D5C52C940071}"/>
    <dgm:cxn modelId="{A0F0BAFA-9BC0-45F8-BCBF-FD750D17D85C}" srcId="{EF279395-76A5-49F5-8E98-2741120209FC}" destId="{8E527D93-ED18-4A65-8B0C-BDB0B0EC58A7}" srcOrd="0" destOrd="0" parTransId="{F26744AD-1A82-494C-82AC-F5405C3D735E}" sibTransId="{9B9D8285-332F-4CE6-82CE-A2E82B1E642B}"/>
    <dgm:cxn modelId="{4C2C0DBF-E1C1-417A-A85E-B25505518198}" srcId="{5559DF8B-B0E9-4181-860D-41CBB25C0343}" destId="{FF0EA2CC-4E52-4DBE-8A9E-CB16D9109BD5}" srcOrd="1" destOrd="0" parTransId="{FBF99CFE-9974-4308-B17D-56ABDF39CCCD}" sibTransId="{896F17CD-5A52-4A7B-9157-BF1918C03983}"/>
    <dgm:cxn modelId="{6FEC27BC-1274-42BD-AA58-46D947DF2D2F}" type="presOf" srcId="{9212E334-9528-4730-A68B-D501B64A6730}" destId="{63A64024-6CE2-4032-A175-2DBF09A716B9}" srcOrd="0" destOrd="0" presId="urn:microsoft.com/office/officeart/2005/8/layout/list1"/>
    <dgm:cxn modelId="{02D693DE-CBBC-4022-893F-E069D5AA2DA9}" type="presOf" srcId="{51E860FF-C859-41FE-9B97-E328423C9415}" destId="{7D6E8261-7D9E-4CB9-87B4-E73687589480}" srcOrd="0" destOrd="0" presId="urn:microsoft.com/office/officeart/2005/8/layout/list1"/>
    <dgm:cxn modelId="{DB4316BF-B248-4008-949B-70A0F1CB46E5}" type="presOf" srcId="{59A9BF97-5DCC-49AD-AF02-E678A83B05D9}" destId="{63A64024-6CE2-4032-A175-2DBF09A716B9}" srcOrd="0" destOrd="1" presId="urn:microsoft.com/office/officeart/2005/8/layout/list1"/>
    <dgm:cxn modelId="{A3938FC7-5CAB-470A-B59D-CFEB80419C10}" type="presParOf" srcId="{BDC922E7-E470-4A75-A944-228BAA8812BA}" destId="{669C32A9-2DA2-47D5-82B1-F858DC4EF831}" srcOrd="0" destOrd="0" presId="urn:microsoft.com/office/officeart/2005/8/layout/list1"/>
    <dgm:cxn modelId="{9FB28ED9-66C4-44E1-A9B1-15F196D2DBC7}" type="presParOf" srcId="{669C32A9-2DA2-47D5-82B1-F858DC4EF831}" destId="{D21684A7-D58B-4375-8A11-E114BB1EB292}" srcOrd="0" destOrd="0" presId="urn:microsoft.com/office/officeart/2005/8/layout/list1"/>
    <dgm:cxn modelId="{9415926A-0575-46FB-A01E-DC699E6C6F0A}" type="presParOf" srcId="{669C32A9-2DA2-47D5-82B1-F858DC4EF831}" destId="{11587701-A334-49EA-828E-8EAD442BB64C}" srcOrd="1" destOrd="0" presId="urn:microsoft.com/office/officeart/2005/8/layout/list1"/>
    <dgm:cxn modelId="{3F2664FA-BC32-45C7-BE08-F6DB9A8FC6A3}" type="presParOf" srcId="{BDC922E7-E470-4A75-A944-228BAA8812BA}" destId="{DE1F08D9-7B30-4402-8217-DADC4BFFB936}" srcOrd="1" destOrd="0" presId="urn:microsoft.com/office/officeart/2005/8/layout/list1"/>
    <dgm:cxn modelId="{350BAF18-653D-484B-AFD1-55DF70F67932}" type="presParOf" srcId="{BDC922E7-E470-4A75-A944-228BAA8812BA}" destId="{382B05D2-9327-41EA-9F50-FB865FE83786}" srcOrd="2" destOrd="0" presId="urn:microsoft.com/office/officeart/2005/8/layout/list1"/>
    <dgm:cxn modelId="{146501C8-DB74-4D89-A49D-5150A5A8875D}" type="presParOf" srcId="{BDC922E7-E470-4A75-A944-228BAA8812BA}" destId="{D8E312C7-58C8-4708-9827-0EC108C38422}" srcOrd="3" destOrd="0" presId="urn:microsoft.com/office/officeart/2005/8/layout/list1"/>
    <dgm:cxn modelId="{EB1915ED-D315-4FEB-80D9-4D12843BC242}" type="presParOf" srcId="{BDC922E7-E470-4A75-A944-228BAA8812BA}" destId="{2D4094CB-5BCB-4DC0-8EE8-63F85A07BBC9}" srcOrd="4" destOrd="0" presId="urn:microsoft.com/office/officeart/2005/8/layout/list1"/>
    <dgm:cxn modelId="{C4F521FE-B8C7-4B65-AEE8-2A3A7CE2FB34}" type="presParOf" srcId="{2D4094CB-5BCB-4DC0-8EE8-63F85A07BBC9}" destId="{5DB6D5FC-8D2E-4568-B71C-49F21E4F3FE2}" srcOrd="0" destOrd="0" presId="urn:microsoft.com/office/officeart/2005/8/layout/list1"/>
    <dgm:cxn modelId="{C9FADEA8-887E-45A6-9913-5A862950B4F2}" type="presParOf" srcId="{2D4094CB-5BCB-4DC0-8EE8-63F85A07BBC9}" destId="{EC4E9001-6991-43F6-A424-67FEFAC428C8}" srcOrd="1" destOrd="0" presId="urn:microsoft.com/office/officeart/2005/8/layout/list1"/>
    <dgm:cxn modelId="{FEDB2C8D-51A0-4457-81F0-8F1C1F163EE1}" type="presParOf" srcId="{BDC922E7-E470-4A75-A944-228BAA8812BA}" destId="{991EB2FE-8F8A-442B-A469-0380B5FBF571}" srcOrd="5" destOrd="0" presId="urn:microsoft.com/office/officeart/2005/8/layout/list1"/>
    <dgm:cxn modelId="{D1F62CC4-B626-4C8D-8355-DC1115399BBD}" type="presParOf" srcId="{BDC922E7-E470-4A75-A944-228BAA8812BA}" destId="{63A64024-6CE2-4032-A175-2DBF09A716B9}" srcOrd="6" destOrd="0" presId="urn:microsoft.com/office/officeart/2005/8/layout/list1"/>
    <dgm:cxn modelId="{DE84AB3F-D9D5-48B6-95DF-FB3ED2377E2B}" type="presParOf" srcId="{BDC922E7-E470-4A75-A944-228BAA8812BA}" destId="{49F51D32-D811-4E18-A28A-F3F67CFD1821}" srcOrd="7" destOrd="0" presId="urn:microsoft.com/office/officeart/2005/8/layout/list1"/>
    <dgm:cxn modelId="{042E0B58-572A-4F18-A218-124155B09DD7}" type="presParOf" srcId="{BDC922E7-E470-4A75-A944-228BAA8812BA}" destId="{007ABEE9-DF72-4D7B-B604-4A5FA6C20133}" srcOrd="8" destOrd="0" presId="urn:microsoft.com/office/officeart/2005/8/layout/list1"/>
    <dgm:cxn modelId="{9D4B8D8D-7CC2-482B-A929-5BA32E15DDF6}" type="presParOf" srcId="{007ABEE9-DF72-4D7B-B604-4A5FA6C20133}" destId="{A39B1393-8E4D-4770-82CD-8E5EBCE955EE}" srcOrd="0" destOrd="0" presId="urn:microsoft.com/office/officeart/2005/8/layout/list1"/>
    <dgm:cxn modelId="{FE11D465-B0BD-4E16-BCBD-4AC3070A11A1}" type="presParOf" srcId="{007ABEE9-DF72-4D7B-B604-4A5FA6C20133}" destId="{62AABCC0-70FE-477A-BE6D-F8F300DB63F8}" srcOrd="1" destOrd="0" presId="urn:microsoft.com/office/officeart/2005/8/layout/list1"/>
    <dgm:cxn modelId="{C3DC69FF-692A-4781-8F6D-6FC209B65EBD}" type="presParOf" srcId="{BDC922E7-E470-4A75-A944-228BAA8812BA}" destId="{4DD5E4DB-669C-4ECB-BBD7-EAEDE41A4167}" srcOrd="9" destOrd="0" presId="urn:microsoft.com/office/officeart/2005/8/layout/list1"/>
    <dgm:cxn modelId="{19456139-6FD6-4D4C-AF23-892E13FCB69F}" type="presParOf" srcId="{BDC922E7-E470-4A75-A944-228BAA8812BA}" destId="{7D6E8261-7D9E-4CB9-87B4-E7368758948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FD74A-CBB8-46F7-8EE7-F608D5947A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347F0E6-4146-4552-8DB0-E49232280BE2}">
      <dgm:prSet phldrT="[Text]"/>
      <dgm:spPr/>
      <dgm:t>
        <a:bodyPr/>
        <a:lstStyle/>
        <a:p>
          <a:r>
            <a:rPr lang="en-GB" dirty="0" smtClean="0"/>
            <a:t>Age</a:t>
          </a:r>
          <a:endParaRPr lang="en-GB" dirty="0"/>
        </a:p>
      </dgm:t>
    </dgm:pt>
    <dgm:pt modelId="{A067DE6B-4CB3-4300-B182-CA13D59369EE}" type="parTrans" cxnId="{2E1BBADA-99CB-4CC8-ABAC-EE3F97AEBCEC}">
      <dgm:prSet/>
      <dgm:spPr/>
      <dgm:t>
        <a:bodyPr/>
        <a:lstStyle/>
        <a:p>
          <a:endParaRPr lang="en-GB"/>
        </a:p>
      </dgm:t>
    </dgm:pt>
    <dgm:pt modelId="{C4E86DCA-5D05-4223-B8B2-B5EB6C2E30E5}" type="sibTrans" cxnId="{2E1BBADA-99CB-4CC8-ABAC-EE3F97AEBCEC}">
      <dgm:prSet/>
      <dgm:spPr/>
      <dgm:t>
        <a:bodyPr/>
        <a:lstStyle/>
        <a:p>
          <a:endParaRPr lang="en-GB"/>
        </a:p>
      </dgm:t>
    </dgm:pt>
    <dgm:pt modelId="{9ABA2296-428C-4DCA-A7C6-B5B05D3E56CF}">
      <dgm:prSet phldrT="[Text]"/>
      <dgm:spPr/>
      <dgm:t>
        <a:bodyPr/>
        <a:lstStyle/>
        <a:p>
          <a:r>
            <a:rPr lang="en-GB" dirty="0" smtClean="0"/>
            <a:t>Disability</a:t>
          </a:r>
          <a:endParaRPr lang="en-GB" dirty="0"/>
        </a:p>
      </dgm:t>
    </dgm:pt>
    <dgm:pt modelId="{765F70CD-5AAD-4D90-8285-6708E799E47D}" type="parTrans" cxnId="{5E1DC070-D94A-4163-A855-195AA983C153}">
      <dgm:prSet/>
      <dgm:spPr/>
      <dgm:t>
        <a:bodyPr/>
        <a:lstStyle/>
        <a:p>
          <a:endParaRPr lang="en-GB"/>
        </a:p>
      </dgm:t>
    </dgm:pt>
    <dgm:pt modelId="{CF05FC4C-2831-4126-B3F8-BDBCE7DAE7E4}" type="sibTrans" cxnId="{5E1DC070-D94A-4163-A855-195AA983C153}">
      <dgm:prSet/>
      <dgm:spPr/>
      <dgm:t>
        <a:bodyPr/>
        <a:lstStyle/>
        <a:p>
          <a:endParaRPr lang="en-GB"/>
        </a:p>
      </dgm:t>
    </dgm:pt>
    <dgm:pt modelId="{3B415616-C3BB-4823-8A56-E5EDF5F97B68}">
      <dgm:prSet phldrT="[Text]"/>
      <dgm:spPr/>
      <dgm:t>
        <a:bodyPr/>
        <a:lstStyle/>
        <a:p>
          <a:r>
            <a:rPr lang="en-GB" dirty="0" smtClean="0"/>
            <a:t>Gender reassignment</a:t>
          </a:r>
          <a:endParaRPr lang="en-GB" dirty="0"/>
        </a:p>
      </dgm:t>
    </dgm:pt>
    <dgm:pt modelId="{F7FEF1A2-F21B-4670-BC44-A3F64A7FC1C2}" type="parTrans" cxnId="{ECE9BAAF-11A5-4438-BACD-C9ED05C82737}">
      <dgm:prSet/>
      <dgm:spPr/>
      <dgm:t>
        <a:bodyPr/>
        <a:lstStyle/>
        <a:p>
          <a:endParaRPr lang="en-GB"/>
        </a:p>
      </dgm:t>
    </dgm:pt>
    <dgm:pt modelId="{73547272-AD69-4804-B9E4-838455A32E5A}" type="sibTrans" cxnId="{ECE9BAAF-11A5-4438-BACD-C9ED05C82737}">
      <dgm:prSet/>
      <dgm:spPr/>
      <dgm:t>
        <a:bodyPr/>
        <a:lstStyle/>
        <a:p>
          <a:endParaRPr lang="en-GB"/>
        </a:p>
      </dgm:t>
    </dgm:pt>
    <dgm:pt modelId="{9109F798-D58C-44E5-B1B2-F3C194BD6DC0}">
      <dgm:prSet phldrT="[Text]"/>
      <dgm:spPr/>
      <dgm:t>
        <a:bodyPr/>
        <a:lstStyle/>
        <a:p>
          <a:r>
            <a:rPr lang="en-GB" dirty="0" smtClean="0"/>
            <a:t>Marriage and civil partnership</a:t>
          </a:r>
          <a:endParaRPr lang="en-GB" dirty="0"/>
        </a:p>
      </dgm:t>
    </dgm:pt>
    <dgm:pt modelId="{B99D3C7E-5D64-4B21-84B7-BC09A6C7662F}" type="parTrans" cxnId="{AD9442CD-3FEE-4A04-9BCE-0B47E6EC92DC}">
      <dgm:prSet/>
      <dgm:spPr/>
      <dgm:t>
        <a:bodyPr/>
        <a:lstStyle/>
        <a:p>
          <a:endParaRPr lang="en-GB"/>
        </a:p>
      </dgm:t>
    </dgm:pt>
    <dgm:pt modelId="{E589BC39-0528-4893-BC10-C3F1EB4AFB86}" type="sibTrans" cxnId="{AD9442CD-3FEE-4A04-9BCE-0B47E6EC92DC}">
      <dgm:prSet/>
      <dgm:spPr/>
      <dgm:t>
        <a:bodyPr/>
        <a:lstStyle/>
        <a:p>
          <a:endParaRPr lang="en-GB"/>
        </a:p>
      </dgm:t>
    </dgm:pt>
    <dgm:pt modelId="{AE432B76-15B8-41E1-A2B0-F4A02A425276}">
      <dgm:prSet phldrT="[Text]"/>
      <dgm:spPr/>
      <dgm:t>
        <a:bodyPr/>
        <a:lstStyle/>
        <a:p>
          <a:r>
            <a:rPr lang="en-GB" dirty="0" smtClean="0"/>
            <a:t>Pregnancy and maternity</a:t>
          </a:r>
          <a:endParaRPr lang="en-GB" dirty="0"/>
        </a:p>
      </dgm:t>
    </dgm:pt>
    <dgm:pt modelId="{E80E9783-4122-4411-81ED-18C32375F726}" type="parTrans" cxnId="{69F85EA5-0E14-4B87-BCEA-E6BDB1AFD057}">
      <dgm:prSet/>
      <dgm:spPr/>
      <dgm:t>
        <a:bodyPr/>
        <a:lstStyle/>
        <a:p>
          <a:endParaRPr lang="en-GB"/>
        </a:p>
      </dgm:t>
    </dgm:pt>
    <dgm:pt modelId="{4434E7A3-08D0-49B2-A7A4-81FA48051956}" type="sibTrans" cxnId="{69F85EA5-0E14-4B87-BCEA-E6BDB1AFD057}">
      <dgm:prSet/>
      <dgm:spPr/>
      <dgm:t>
        <a:bodyPr/>
        <a:lstStyle/>
        <a:p>
          <a:endParaRPr lang="en-GB"/>
        </a:p>
      </dgm:t>
    </dgm:pt>
    <dgm:pt modelId="{B89BDA05-72BD-4B2D-B58A-AFDF2B492A33}">
      <dgm:prSet phldrT="[Text]"/>
      <dgm:spPr/>
      <dgm:t>
        <a:bodyPr/>
        <a:lstStyle/>
        <a:p>
          <a:r>
            <a:rPr lang="en-GB" dirty="0" smtClean="0"/>
            <a:t>Race</a:t>
          </a:r>
          <a:endParaRPr lang="en-GB" dirty="0"/>
        </a:p>
      </dgm:t>
    </dgm:pt>
    <dgm:pt modelId="{7BAD91F3-0A21-4311-9E7B-CE04F6F2EEC6}" type="parTrans" cxnId="{A5FEF98D-FC2F-4E04-B69F-3E2E345743C7}">
      <dgm:prSet/>
      <dgm:spPr/>
      <dgm:t>
        <a:bodyPr/>
        <a:lstStyle/>
        <a:p>
          <a:endParaRPr lang="en-GB"/>
        </a:p>
      </dgm:t>
    </dgm:pt>
    <dgm:pt modelId="{BD6BD820-159C-49EA-80E8-9C76A7446E15}" type="sibTrans" cxnId="{A5FEF98D-FC2F-4E04-B69F-3E2E345743C7}">
      <dgm:prSet/>
      <dgm:spPr/>
      <dgm:t>
        <a:bodyPr/>
        <a:lstStyle/>
        <a:p>
          <a:endParaRPr lang="en-GB"/>
        </a:p>
      </dgm:t>
    </dgm:pt>
    <dgm:pt modelId="{A93E4434-363E-4061-A912-C85B49CD822D}">
      <dgm:prSet phldrT="[Text]"/>
      <dgm:spPr/>
      <dgm:t>
        <a:bodyPr/>
        <a:lstStyle/>
        <a:p>
          <a:r>
            <a:rPr lang="en-GB" dirty="0" smtClean="0"/>
            <a:t>Religion and belief</a:t>
          </a:r>
          <a:endParaRPr lang="en-GB" dirty="0"/>
        </a:p>
      </dgm:t>
    </dgm:pt>
    <dgm:pt modelId="{004F123D-1B38-497F-B98E-AE70E6F7A08A}" type="parTrans" cxnId="{8129078A-FC33-4BA9-AABB-6F6A14C5D45D}">
      <dgm:prSet/>
      <dgm:spPr/>
      <dgm:t>
        <a:bodyPr/>
        <a:lstStyle/>
        <a:p>
          <a:endParaRPr lang="en-GB"/>
        </a:p>
      </dgm:t>
    </dgm:pt>
    <dgm:pt modelId="{149B296A-9553-4CFA-B7C9-2F30BE1735DF}" type="sibTrans" cxnId="{8129078A-FC33-4BA9-AABB-6F6A14C5D45D}">
      <dgm:prSet/>
      <dgm:spPr/>
      <dgm:t>
        <a:bodyPr/>
        <a:lstStyle/>
        <a:p>
          <a:endParaRPr lang="en-GB"/>
        </a:p>
      </dgm:t>
    </dgm:pt>
    <dgm:pt modelId="{67102011-AF44-4C8C-9AB0-696C10E8D6DE}">
      <dgm:prSet phldrT="[Text]"/>
      <dgm:spPr/>
      <dgm:t>
        <a:bodyPr/>
        <a:lstStyle/>
        <a:p>
          <a:r>
            <a:rPr lang="en-GB" dirty="0" smtClean="0"/>
            <a:t>Sex</a:t>
          </a:r>
          <a:endParaRPr lang="en-GB" dirty="0"/>
        </a:p>
      </dgm:t>
    </dgm:pt>
    <dgm:pt modelId="{9B165C6D-AE53-4815-9955-830B845F22AD}" type="parTrans" cxnId="{A9E4DB61-7415-40C0-959F-C1784D47315B}">
      <dgm:prSet/>
      <dgm:spPr/>
      <dgm:t>
        <a:bodyPr/>
        <a:lstStyle/>
        <a:p>
          <a:endParaRPr lang="en-GB"/>
        </a:p>
      </dgm:t>
    </dgm:pt>
    <dgm:pt modelId="{F3228AF3-2CCE-4298-9423-086623EE9109}" type="sibTrans" cxnId="{A9E4DB61-7415-40C0-959F-C1784D47315B}">
      <dgm:prSet/>
      <dgm:spPr/>
      <dgm:t>
        <a:bodyPr/>
        <a:lstStyle/>
        <a:p>
          <a:endParaRPr lang="en-GB"/>
        </a:p>
      </dgm:t>
    </dgm:pt>
    <dgm:pt modelId="{303B89A9-60BE-4658-99AF-1C882097F8C8}">
      <dgm:prSet phldrT="[Text]"/>
      <dgm:spPr/>
      <dgm:t>
        <a:bodyPr/>
        <a:lstStyle/>
        <a:p>
          <a:r>
            <a:rPr lang="en-GB" dirty="0" smtClean="0"/>
            <a:t>Sexual orientation</a:t>
          </a:r>
          <a:endParaRPr lang="en-GB" dirty="0"/>
        </a:p>
      </dgm:t>
    </dgm:pt>
    <dgm:pt modelId="{9A77A520-9A5D-406E-A7F6-4DC86D976399}" type="parTrans" cxnId="{820EB347-883C-4FBF-AB39-F15C24955B9F}">
      <dgm:prSet/>
      <dgm:spPr/>
      <dgm:t>
        <a:bodyPr/>
        <a:lstStyle/>
        <a:p>
          <a:endParaRPr lang="en-GB"/>
        </a:p>
      </dgm:t>
    </dgm:pt>
    <dgm:pt modelId="{0C8D55AD-B9BD-4537-8AE1-B4A75430FC46}" type="sibTrans" cxnId="{820EB347-883C-4FBF-AB39-F15C24955B9F}">
      <dgm:prSet/>
      <dgm:spPr/>
      <dgm:t>
        <a:bodyPr/>
        <a:lstStyle/>
        <a:p>
          <a:endParaRPr lang="en-GB"/>
        </a:p>
      </dgm:t>
    </dgm:pt>
    <dgm:pt modelId="{4C52AE95-6E46-4198-8672-21C2FE7BA7E0}" type="pres">
      <dgm:prSet presAssocID="{A86FD74A-CBB8-46F7-8EE7-F608D5947AFD}" presName="diagram" presStyleCnt="0">
        <dgm:presLayoutVars>
          <dgm:dir/>
          <dgm:resizeHandles val="exact"/>
        </dgm:presLayoutVars>
      </dgm:prSet>
      <dgm:spPr/>
      <dgm:t>
        <a:bodyPr/>
        <a:lstStyle/>
        <a:p>
          <a:endParaRPr lang="en-GB"/>
        </a:p>
      </dgm:t>
    </dgm:pt>
    <dgm:pt modelId="{EC4CEAD7-39FE-4CDF-84F0-EC781AC2EB01}" type="pres">
      <dgm:prSet presAssocID="{E347F0E6-4146-4552-8DB0-E49232280BE2}" presName="node" presStyleLbl="node1" presStyleIdx="0" presStyleCnt="9">
        <dgm:presLayoutVars>
          <dgm:bulletEnabled val="1"/>
        </dgm:presLayoutVars>
      </dgm:prSet>
      <dgm:spPr/>
      <dgm:t>
        <a:bodyPr/>
        <a:lstStyle/>
        <a:p>
          <a:endParaRPr lang="en-GB"/>
        </a:p>
      </dgm:t>
    </dgm:pt>
    <dgm:pt modelId="{8082BC90-85B5-4899-811A-CF604AE97B51}" type="pres">
      <dgm:prSet presAssocID="{C4E86DCA-5D05-4223-B8B2-B5EB6C2E30E5}" presName="sibTrans" presStyleCnt="0"/>
      <dgm:spPr/>
    </dgm:pt>
    <dgm:pt modelId="{B9FC5D0B-6593-460E-9F11-D158C82121EF}" type="pres">
      <dgm:prSet presAssocID="{9ABA2296-428C-4DCA-A7C6-B5B05D3E56CF}" presName="node" presStyleLbl="node1" presStyleIdx="1" presStyleCnt="9">
        <dgm:presLayoutVars>
          <dgm:bulletEnabled val="1"/>
        </dgm:presLayoutVars>
      </dgm:prSet>
      <dgm:spPr/>
      <dgm:t>
        <a:bodyPr/>
        <a:lstStyle/>
        <a:p>
          <a:endParaRPr lang="en-GB"/>
        </a:p>
      </dgm:t>
    </dgm:pt>
    <dgm:pt modelId="{0EE0D39A-A38C-48D8-812D-527C635A211E}" type="pres">
      <dgm:prSet presAssocID="{CF05FC4C-2831-4126-B3F8-BDBCE7DAE7E4}" presName="sibTrans" presStyleCnt="0"/>
      <dgm:spPr/>
    </dgm:pt>
    <dgm:pt modelId="{014E7CD2-10E3-4E4A-8684-640388D898A5}" type="pres">
      <dgm:prSet presAssocID="{3B415616-C3BB-4823-8A56-E5EDF5F97B68}" presName="node" presStyleLbl="node1" presStyleIdx="2" presStyleCnt="9">
        <dgm:presLayoutVars>
          <dgm:bulletEnabled val="1"/>
        </dgm:presLayoutVars>
      </dgm:prSet>
      <dgm:spPr/>
      <dgm:t>
        <a:bodyPr/>
        <a:lstStyle/>
        <a:p>
          <a:endParaRPr lang="en-GB"/>
        </a:p>
      </dgm:t>
    </dgm:pt>
    <dgm:pt modelId="{B9EE5FBA-E797-4909-93C6-B5707C374FF7}" type="pres">
      <dgm:prSet presAssocID="{73547272-AD69-4804-B9E4-838455A32E5A}" presName="sibTrans" presStyleCnt="0"/>
      <dgm:spPr/>
    </dgm:pt>
    <dgm:pt modelId="{90B7518F-7419-4F57-AB44-AF1D9ECE9ED3}" type="pres">
      <dgm:prSet presAssocID="{9109F798-D58C-44E5-B1B2-F3C194BD6DC0}" presName="node" presStyleLbl="node1" presStyleIdx="3" presStyleCnt="9">
        <dgm:presLayoutVars>
          <dgm:bulletEnabled val="1"/>
        </dgm:presLayoutVars>
      </dgm:prSet>
      <dgm:spPr/>
      <dgm:t>
        <a:bodyPr/>
        <a:lstStyle/>
        <a:p>
          <a:endParaRPr lang="en-GB"/>
        </a:p>
      </dgm:t>
    </dgm:pt>
    <dgm:pt modelId="{26E9E872-E4B0-4BEF-B513-6329F660FA07}" type="pres">
      <dgm:prSet presAssocID="{E589BC39-0528-4893-BC10-C3F1EB4AFB86}" presName="sibTrans" presStyleCnt="0"/>
      <dgm:spPr/>
    </dgm:pt>
    <dgm:pt modelId="{328184A9-ECE3-4B0A-B689-995AA73BCDB2}" type="pres">
      <dgm:prSet presAssocID="{AE432B76-15B8-41E1-A2B0-F4A02A425276}" presName="node" presStyleLbl="node1" presStyleIdx="4" presStyleCnt="9">
        <dgm:presLayoutVars>
          <dgm:bulletEnabled val="1"/>
        </dgm:presLayoutVars>
      </dgm:prSet>
      <dgm:spPr/>
      <dgm:t>
        <a:bodyPr/>
        <a:lstStyle/>
        <a:p>
          <a:endParaRPr lang="en-GB"/>
        </a:p>
      </dgm:t>
    </dgm:pt>
    <dgm:pt modelId="{BDF7A74C-1972-409C-9410-EBC5D85A9F2E}" type="pres">
      <dgm:prSet presAssocID="{4434E7A3-08D0-49B2-A7A4-81FA48051956}" presName="sibTrans" presStyleCnt="0"/>
      <dgm:spPr/>
    </dgm:pt>
    <dgm:pt modelId="{0AFB7A89-F592-4F59-95C4-652F177ADE45}" type="pres">
      <dgm:prSet presAssocID="{B89BDA05-72BD-4B2D-B58A-AFDF2B492A33}" presName="node" presStyleLbl="node1" presStyleIdx="5" presStyleCnt="9">
        <dgm:presLayoutVars>
          <dgm:bulletEnabled val="1"/>
        </dgm:presLayoutVars>
      </dgm:prSet>
      <dgm:spPr/>
      <dgm:t>
        <a:bodyPr/>
        <a:lstStyle/>
        <a:p>
          <a:endParaRPr lang="en-GB"/>
        </a:p>
      </dgm:t>
    </dgm:pt>
    <dgm:pt modelId="{3D03768A-B985-45CA-9FAB-AB8C640708CE}" type="pres">
      <dgm:prSet presAssocID="{BD6BD820-159C-49EA-80E8-9C76A7446E15}" presName="sibTrans" presStyleCnt="0"/>
      <dgm:spPr/>
    </dgm:pt>
    <dgm:pt modelId="{F146B685-B356-4865-97C7-D0E6A18C1623}" type="pres">
      <dgm:prSet presAssocID="{A93E4434-363E-4061-A912-C85B49CD822D}" presName="node" presStyleLbl="node1" presStyleIdx="6" presStyleCnt="9" custLinFactNeighborX="421" custLinFactNeighborY="547">
        <dgm:presLayoutVars>
          <dgm:bulletEnabled val="1"/>
        </dgm:presLayoutVars>
      </dgm:prSet>
      <dgm:spPr/>
      <dgm:t>
        <a:bodyPr/>
        <a:lstStyle/>
        <a:p>
          <a:endParaRPr lang="en-GB"/>
        </a:p>
      </dgm:t>
    </dgm:pt>
    <dgm:pt modelId="{10716CA6-E3D7-46A1-A951-D948D4DD4B17}" type="pres">
      <dgm:prSet presAssocID="{149B296A-9553-4CFA-B7C9-2F30BE1735DF}" presName="sibTrans" presStyleCnt="0"/>
      <dgm:spPr/>
    </dgm:pt>
    <dgm:pt modelId="{50FE52C1-976E-456A-AF89-C789A5F772A5}" type="pres">
      <dgm:prSet presAssocID="{67102011-AF44-4C8C-9AB0-696C10E8D6DE}" presName="node" presStyleLbl="node1" presStyleIdx="7" presStyleCnt="9" custLinFactNeighborX="421" custLinFactNeighborY="547">
        <dgm:presLayoutVars>
          <dgm:bulletEnabled val="1"/>
        </dgm:presLayoutVars>
      </dgm:prSet>
      <dgm:spPr/>
      <dgm:t>
        <a:bodyPr/>
        <a:lstStyle/>
        <a:p>
          <a:endParaRPr lang="en-GB"/>
        </a:p>
      </dgm:t>
    </dgm:pt>
    <dgm:pt modelId="{3244CA2E-672B-48CE-A83E-E1C1539B97E5}" type="pres">
      <dgm:prSet presAssocID="{F3228AF3-2CCE-4298-9423-086623EE9109}" presName="sibTrans" presStyleCnt="0"/>
      <dgm:spPr/>
    </dgm:pt>
    <dgm:pt modelId="{0458F92A-7B3E-43B4-9640-3F04CBBC363D}" type="pres">
      <dgm:prSet presAssocID="{303B89A9-60BE-4658-99AF-1C882097F8C8}" presName="node" presStyleLbl="node1" presStyleIdx="8" presStyleCnt="9" custLinFactNeighborX="421" custLinFactNeighborY="547">
        <dgm:presLayoutVars>
          <dgm:bulletEnabled val="1"/>
        </dgm:presLayoutVars>
      </dgm:prSet>
      <dgm:spPr/>
      <dgm:t>
        <a:bodyPr/>
        <a:lstStyle/>
        <a:p>
          <a:endParaRPr lang="en-GB"/>
        </a:p>
      </dgm:t>
    </dgm:pt>
  </dgm:ptLst>
  <dgm:cxnLst>
    <dgm:cxn modelId="{69F85EA5-0E14-4B87-BCEA-E6BDB1AFD057}" srcId="{A86FD74A-CBB8-46F7-8EE7-F608D5947AFD}" destId="{AE432B76-15B8-41E1-A2B0-F4A02A425276}" srcOrd="4" destOrd="0" parTransId="{E80E9783-4122-4411-81ED-18C32375F726}" sibTransId="{4434E7A3-08D0-49B2-A7A4-81FA48051956}"/>
    <dgm:cxn modelId="{ECE9BAAF-11A5-4438-BACD-C9ED05C82737}" srcId="{A86FD74A-CBB8-46F7-8EE7-F608D5947AFD}" destId="{3B415616-C3BB-4823-8A56-E5EDF5F97B68}" srcOrd="2" destOrd="0" parTransId="{F7FEF1A2-F21B-4670-BC44-A3F64A7FC1C2}" sibTransId="{73547272-AD69-4804-B9E4-838455A32E5A}"/>
    <dgm:cxn modelId="{04396797-87FB-4BB9-9BF6-A9D74A709863}" type="presOf" srcId="{A86FD74A-CBB8-46F7-8EE7-F608D5947AFD}" destId="{4C52AE95-6E46-4198-8672-21C2FE7BA7E0}" srcOrd="0" destOrd="0" presId="urn:microsoft.com/office/officeart/2005/8/layout/default"/>
    <dgm:cxn modelId="{AD9442CD-3FEE-4A04-9BCE-0B47E6EC92DC}" srcId="{A86FD74A-CBB8-46F7-8EE7-F608D5947AFD}" destId="{9109F798-D58C-44E5-B1B2-F3C194BD6DC0}" srcOrd="3" destOrd="0" parTransId="{B99D3C7E-5D64-4B21-84B7-BC09A6C7662F}" sibTransId="{E589BC39-0528-4893-BC10-C3F1EB4AFB86}"/>
    <dgm:cxn modelId="{CFFC963D-83B1-4662-9164-5B13D02B2549}" type="presOf" srcId="{9ABA2296-428C-4DCA-A7C6-B5B05D3E56CF}" destId="{B9FC5D0B-6593-460E-9F11-D158C82121EF}" srcOrd="0" destOrd="0" presId="urn:microsoft.com/office/officeart/2005/8/layout/default"/>
    <dgm:cxn modelId="{2E1BBADA-99CB-4CC8-ABAC-EE3F97AEBCEC}" srcId="{A86FD74A-CBB8-46F7-8EE7-F608D5947AFD}" destId="{E347F0E6-4146-4552-8DB0-E49232280BE2}" srcOrd="0" destOrd="0" parTransId="{A067DE6B-4CB3-4300-B182-CA13D59369EE}" sibTransId="{C4E86DCA-5D05-4223-B8B2-B5EB6C2E30E5}"/>
    <dgm:cxn modelId="{28874597-A452-419F-B5D7-AA88404552E4}" type="presOf" srcId="{A93E4434-363E-4061-A912-C85B49CD822D}" destId="{F146B685-B356-4865-97C7-D0E6A18C1623}" srcOrd="0" destOrd="0" presId="urn:microsoft.com/office/officeart/2005/8/layout/default"/>
    <dgm:cxn modelId="{A19BBB9D-CF9F-45FD-9B63-B23DE91459CA}" type="presOf" srcId="{303B89A9-60BE-4658-99AF-1C882097F8C8}" destId="{0458F92A-7B3E-43B4-9640-3F04CBBC363D}" srcOrd="0" destOrd="0" presId="urn:microsoft.com/office/officeart/2005/8/layout/default"/>
    <dgm:cxn modelId="{820EB347-883C-4FBF-AB39-F15C24955B9F}" srcId="{A86FD74A-CBB8-46F7-8EE7-F608D5947AFD}" destId="{303B89A9-60BE-4658-99AF-1C882097F8C8}" srcOrd="8" destOrd="0" parTransId="{9A77A520-9A5D-406E-A7F6-4DC86D976399}" sibTransId="{0C8D55AD-B9BD-4537-8AE1-B4A75430FC46}"/>
    <dgm:cxn modelId="{E852CDF4-A70A-4480-8BD3-C9BBEC69E120}" type="presOf" srcId="{67102011-AF44-4C8C-9AB0-696C10E8D6DE}" destId="{50FE52C1-976E-456A-AF89-C789A5F772A5}" srcOrd="0" destOrd="0" presId="urn:microsoft.com/office/officeart/2005/8/layout/default"/>
    <dgm:cxn modelId="{E6877FF8-D541-44DA-B614-C816A2D974B1}" type="presOf" srcId="{9109F798-D58C-44E5-B1B2-F3C194BD6DC0}" destId="{90B7518F-7419-4F57-AB44-AF1D9ECE9ED3}" srcOrd="0" destOrd="0" presId="urn:microsoft.com/office/officeart/2005/8/layout/default"/>
    <dgm:cxn modelId="{A5FEF98D-FC2F-4E04-B69F-3E2E345743C7}" srcId="{A86FD74A-CBB8-46F7-8EE7-F608D5947AFD}" destId="{B89BDA05-72BD-4B2D-B58A-AFDF2B492A33}" srcOrd="5" destOrd="0" parTransId="{7BAD91F3-0A21-4311-9E7B-CE04F6F2EEC6}" sibTransId="{BD6BD820-159C-49EA-80E8-9C76A7446E15}"/>
    <dgm:cxn modelId="{8129078A-FC33-4BA9-AABB-6F6A14C5D45D}" srcId="{A86FD74A-CBB8-46F7-8EE7-F608D5947AFD}" destId="{A93E4434-363E-4061-A912-C85B49CD822D}" srcOrd="6" destOrd="0" parTransId="{004F123D-1B38-497F-B98E-AE70E6F7A08A}" sibTransId="{149B296A-9553-4CFA-B7C9-2F30BE1735DF}"/>
    <dgm:cxn modelId="{1EB6C5C4-362E-4E94-9AB2-1342F4F4D077}" type="presOf" srcId="{AE432B76-15B8-41E1-A2B0-F4A02A425276}" destId="{328184A9-ECE3-4B0A-B689-995AA73BCDB2}" srcOrd="0" destOrd="0" presId="urn:microsoft.com/office/officeart/2005/8/layout/default"/>
    <dgm:cxn modelId="{50B6E6BD-2550-451D-B9EC-050A1A6FB5AA}" type="presOf" srcId="{E347F0E6-4146-4552-8DB0-E49232280BE2}" destId="{EC4CEAD7-39FE-4CDF-84F0-EC781AC2EB01}" srcOrd="0" destOrd="0" presId="urn:microsoft.com/office/officeart/2005/8/layout/default"/>
    <dgm:cxn modelId="{6045EAB0-B27E-48DB-8711-B0DDE73A7B92}" type="presOf" srcId="{B89BDA05-72BD-4B2D-B58A-AFDF2B492A33}" destId="{0AFB7A89-F592-4F59-95C4-652F177ADE45}" srcOrd="0" destOrd="0" presId="urn:microsoft.com/office/officeart/2005/8/layout/default"/>
    <dgm:cxn modelId="{9496255C-2DF6-41E3-BB66-711882EA9ECD}" type="presOf" srcId="{3B415616-C3BB-4823-8A56-E5EDF5F97B68}" destId="{014E7CD2-10E3-4E4A-8684-640388D898A5}" srcOrd="0" destOrd="0" presId="urn:microsoft.com/office/officeart/2005/8/layout/default"/>
    <dgm:cxn modelId="{A9E4DB61-7415-40C0-959F-C1784D47315B}" srcId="{A86FD74A-CBB8-46F7-8EE7-F608D5947AFD}" destId="{67102011-AF44-4C8C-9AB0-696C10E8D6DE}" srcOrd="7" destOrd="0" parTransId="{9B165C6D-AE53-4815-9955-830B845F22AD}" sibTransId="{F3228AF3-2CCE-4298-9423-086623EE9109}"/>
    <dgm:cxn modelId="{5E1DC070-D94A-4163-A855-195AA983C153}" srcId="{A86FD74A-CBB8-46F7-8EE7-F608D5947AFD}" destId="{9ABA2296-428C-4DCA-A7C6-B5B05D3E56CF}" srcOrd="1" destOrd="0" parTransId="{765F70CD-5AAD-4D90-8285-6708E799E47D}" sibTransId="{CF05FC4C-2831-4126-B3F8-BDBCE7DAE7E4}"/>
    <dgm:cxn modelId="{988D5514-CF93-433B-82D9-5ABB3510BB5C}" type="presParOf" srcId="{4C52AE95-6E46-4198-8672-21C2FE7BA7E0}" destId="{EC4CEAD7-39FE-4CDF-84F0-EC781AC2EB01}" srcOrd="0" destOrd="0" presId="urn:microsoft.com/office/officeart/2005/8/layout/default"/>
    <dgm:cxn modelId="{EFA978A5-AEBE-4EE1-BC4A-439D45830D29}" type="presParOf" srcId="{4C52AE95-6E46-4198-8672-21C2FE7BA7E0}" destId="{8082BC90-85B5-4899-811A-CF604AE97B51}" srcOrd="1" destOrd="0" presId="urn:microsoft.com/office/officeart/2005/8/layout/default"/>
    <dgm:cxn modelId="{68110EAF-3A21-4407-99BE-3FEA5A3ADFF3}" type="presParOf" srcId="{4C52AE95-6E46-4198-8672-21C2FE7BA7E0}" destId="{B9FC5D0B-6593-460E-9F11-D158C82121EF}" srcOrd="2" destOrd="0" presId="urn:microsoft.com/office/officeart/2005/8/layout/default"/>
    <dgm:cxn modelId="{87D9DB66-76BE-4F33-AD84-5C0DDC59D75F}" type="presParOf" srcId="{4C52AE95-6E46-4198-8672-21C2FE7BA7E0}" destId="{0EE0D39A-A38C-48D8-812D-527C635A211E}" srcOrd="3" destOrd="0" presId="urn:microsoft.com/office/officeart/2005/8/layout/default"/>
    <dgm:cxn modelId="{106CF0A7-D402-4E39-B3EC-EE38A610DAA2}" type="presParOf" srcId="{4C52AE95-6E46-4198-8672-21C2FE7BA7E0}" destId="{014E7CD2-10E3-4E4A-8684-640388D898A5}" srcOrd="4" destOrd="0" presId="urn:microsoft.com/office/officeart/2005/8/layout/default"/>
    <dgm:cxn modelId="{5588DFE8-3EA1-4BED-A2EE-228505C22B9F}" type="presParOf" srcId="{4C52AE95-6E46-4198-8672-21C2FE7BA7E0}" destId="{B9EE5FBA-E797-4909-93C6-B5707C374FF7}" srcOrd="5" destOrd="0" presId="urn:microsoft.com/office/officeart/2005/8/layout/default"/>
    <dgm:cxn modelId="{67053B95-679B-4170-B1B4-E7087967827D}" type="presParOf" srcId="{4C52AE95-6E46-4198-8672-21C2FE7BA7E0}" destId="{90B7518F-7419-4F57-AB44-AF1D9ECE9ED3}" srcOrd="6" destOrd="0" presId="urn:microsoft.com/office/officeart/2005/8/layout/default"/>
    <dgm:cxn modelId="{BDDC5789-2A60-4009-A39A-AE0DEAEE9555}" type="presParOf" srcId="{4C52AE95-6E46-4198-8672-21C2FE7BA7E0}" destId="{26E9E872-E4B0-4BEF-B513-6329F660FA07}" srcOrd="7" destOrd="0" presId="urn:microsoft.com/office/officeart/2005/8/layout/default"/>
    <dgm:cxn modelId="{6D8C984D-AB5B-4B49-91E0-A72ED932BE29}" type="presParOf" srcId="{4C52AE95-6E46-4198-8672-21C2FE7BA7E0}" destId="{328184A9-ECE3-4B0A-B689-995AA73BCDB2}" srcOrd="8" destOrd="0" presId="urn:microsoft.com/office/officeart/2005/8/layout/default"/>
    <dgm:cxn modelId="{98029910-7B0B-42FF-A19C-F67FCF6D94FA}" type="presParOf" srcId="{4C52AE95-6E46-4198-8672-21C2FE7BA7E0}" destId="{BDF7A74C-1972-409C-9410-EBC5D85A9F2E}" srcOrd="9" destOrd="0" presId="urn:microsoft.com/office/officeart/2005/8/layout/default"/>
    <dgm:cxn modelId="{D28D20FA-70B5-4DA3-91B6-A928E5661B5B}" type="presParOf" srcId="{4C52AE95-6E46-4198-8672-21C2FE7BA7E0}" destId="{0AFB7A89-F592-4F59-95C4-652F177ADE45}" srcOrd="10" destOrd="0" presId="urn:microsoft.com/office/officeart/2005/8/layout/default"/>
    <dgm:cxn modelId="{36AA26B4-8FA4-437C-9189-4AE5451AF033}" type="presParOf" srcId="{4C52AE95-6E46-4198-8672-21C2FE7BA7E0}" destId="{3D03768A-B985-45CA-9FAB-AB8C640708CE}" srcOrd="11" destOrd="0" presId="urn:microsoft.com/office/officeart/2005/8/layout/default"/>
    <dgm:cxn modelId="{9DB19F16-A8B1-4590-B7A3-06B7123FE97C}" type="presParOf" srcId="{4C52AE95-6E46-4198-8672-21C2FE7BA7E0}" destId="{F146B685-B356-4865-97C7-D0E6A18C1623}" srcOrd="12" destOrd="0" presId="urn:microsoft.com/office/officeart/2005/8/layout/default"/>
    <dgm:cxn modelId="{AC94B562-A026-49E0-92A4-22052551762B}" type="presParOf" srcId="{4C52AE95-6E46-4198-8672-21C2FE7BA7E0}" destId="{10716CA6-E3D7-46A1-A951-D948D4DD4B17}" srcOrd="13" destOrd="0" presId="urn:microsoft.com/office/officeart/2005/8/layout/default"/>
    <dgm:cxn modelId="{69CA3501-0458-44B6-A1A7-3E39EAE284C7}" type="presParOf" srcId="{4C52AE95-6E46-4198-8672-21C2FE7BA7E0}" destId="{50FE52C1-976E-456A-AF89-C789A5F772A5}" srcOrd="14" destOrd="0" presId="urn:microsoft.com/office/officeart/2005/8/layout/default"/>
    <dgm:cxn modelId="{7159E20E-88BE-47F4-A1D6-4B3B8A72948F}" type="presParOf" srcId="{4C52AE95-6E46-4198-8672-21C2FE7BA7E0}" destId="{3244CA2E-672B-48CE-A83E-E1C1539B97E5}" srcOrd="15" destOrd="0" presId="urn:microsoft.com/office/officeart/2005/8/layout/default"/>
    <dgm:cxn modelId="{E1FE7E19-C665-4ED8-A25E-699DC1357F60}" type="presParOf" srcId="{4C52AE95-6E46-4198-8672-21C2FE7BA7E0}" destId="{0458F92A-7B3E-43B4-9640-3F04CBBC363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9E5A1D-17CD-4FFC-90BC-AF6BDAB143E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A7914C02-96E5-46CC-A113-5D34DF35D47F}">
      <dgm:prSet phldrT="[Text]"/>
      <dgm:spPr/>
      <dgm:t>
        <a:bodyPr/>
        <a:lstStyle/>
        <a:p>
          <a:r>
            <a:rPr lang="en-GB" dirty="0" smtClean="0"/>
            <a:t>Safeguarding and welfare at the heart of everything we do</a:t>
          </a:r>
          <a:endParaRPr lang="en-GB" dirty="0"/>
        </a:p>
      </dgm:t>
    </dgm:pt>
    <dgm:pt modelId="{C32C3880-DBC6-4896-9AEC-004A89751423}" type="parTrans" cxnId="{109D3FC4-2883-4B3B-9731-183B78FE8BC6}">
      <dgm:prSet/>
      <dgm:spPr/>
      <dgm:t>
        <a:bodyPr/>
        <a:lstStyle/>
        <a:p>
          <a:endParaRPr lang="en-GB"/>
        </a:p>
      </dgm:t>
    </dgm:pt>
    <dgm:pt modelId="{58C5C4B7-BE61-4F64-9BBB-933DB7E93184}" type="sibTrans" cxnId="{109D3FC4-2883-4B3B-9731-183B78FE8BC6}">
      <dgm:prSet/>
      <dgm:spPr/>
      <dgm:t>
        <a:bodyPr/>
        <a:lstStyle/>
        <a:p>
          <a:endParaRPr lang="en-GB"/>
        </a:p>
      </dgm:t>
    </dgm:pt>
    <dgm:pt modelId="{B941D74E-4087-4272-8601-1F1DE326901C}">
      <dgm:prSet phldrT="[Text]"/>
      <dgm:spPr/>
      <dgm:t>
        <a:bodyPr/>
        <a:lstStyle/>
        <a:p>
          <a:r>
            <a:rPr lang="en-GB" b="1" dirty="0" smtClean="0">
              <a:latin typeface="Calibri" panose="020F0502020204030204" pitchFamily="34" charset="0"/>
              <a:cs typeface="Arial" panose="020B0604020202020204" pitchFamily="34" charset="0"/>
            </a:rPr>
            <a:t>Individual Liberty</a:t>
          </a:r>
        </a:p>
        <a:p>
          <a:r>
            <a:rPr lang="en-GB" dirty="0" smtClean="0">
              <a:latin typeface="Calibri" panose="020F0502020204030204" pitchFamily="34" charset="0"/>
              <a:cs typeface="Arial" panose="020B0604020202020204" pitchFamily="34" charset="0"/>
            </a:rPr>
            <a:t>Value choice, freedom and foster values in daily college life.</a:t>
          </a:r>
          <a:endParaRPr lang="en-GB" dirty="0">
            <a:latin typeface="Calibri" panose="020F0502020204030204" pitchFamily="34" charset="0"/>
          </a:endParaRPr>
        </a:p>
      </dgm:t>
    </dgm:pt>
    <dgm:pt modelId="{778B32B1-9C3B-4D10-B351-82C4DE091111}" type="parTrans" cxnId="{D9796C41-4937-4C42-B29B-AB45239A5CFE}">
      <dgm:prSet/>
      <dgm:spPr/>
      <dgm:t>
        <a:bodyPr/>
        <a:lstStyle/>
        <a:p>
          <a:endParaRPr lang="en-GB"/>
        </a:p>
      </dgm:t>
    </dgm:pt>
    <dgm:pt modelId="{6D67678B-CA56-4A8B-923B-822567CED8F4}" type="sibTrans" cxnId="{D9796C41-4937-4C42-B29B-AB45239A5CFE}">
      <dgm:prSet/>
      <dgm:spPr/>
      <dgm:t>
        <a:bodyPr/>
        <a:lstStyle/>
        <a:p>
          <a:endParaRPr lang="en-GB"/>
        </a:p>
      </dgm:t>
    </dgm:pt>
    <dgm:pt modelId="{3D8F6C06-558F-47C4-9AFD-15F3D03C1531}">
      <dgm:prSet phldrT="[Text]"/>
      <dgm:spPr/>
      <dgm:t>
        <a:bodyPr/>
        <a:lstStyle/>
        <a:p>
          <a:r>
            <a:rPr lang="en-GB" b="1" dirty="0" smtClean="0">
              <a:latin typeface="Calibri" panose="020F0502020204030204" pitchFamily="34" charset="0"/>
            </a:rPr>
            <a:t>Democracy</a:t>
          </a:r>
        </a:p>
        <a:p>
          <a:r>
            <a:rPr lang="en-GB" dirty="0" smtClean="0">
              <a:latin typeface="Calibri" panose="020F0502020204030204" pitchFamily="34" charset="0"/>
              <a:cs typeface="Arial" panose="020B0604020202020204" pitchFamily="34" charset="0"/>
            </a:rPr>
            <a:t>Encourage and support staff/students to engage with democratic processes to inform decision making.</a:t>
          </a:r>
          <a:endParaRPr lang="en-GB" dirty="0">
            <a:latin typeface="Calibri" panose="020F0502020204030204" pitchFamily="34" charset="0"/>
          </a:endParaRPr>
        </a:p>
      </dgm:t>
    </dgm:pt>
    <dgm:pt modelId="{86F1DC43-EB4E-4439-A495-F3C159DEC885}" type="parTrans" cxnId="{C44FB4B1-9E82-4A58-A6DC-551B4B24E22B}">
      <dgm:prSet/>
      <dgm:spPr/>
      <dgm:t>
        <a:bodyPr/>
        <a:lstStyle/>
        <a:p>
          <a:endParaRPr lang="en-GB"/>
        </a:p>
      </dgm:t>
    </dgm:pt>
    <dgm:pt modelId="{DC6B6AC0-F06B-4538-B24D-0835A738AA88}" type="sibTrans" cxnId="{C44FB4B1-9E82-4A58-A6DC-551B4B24E22B}">
      <dgm:prSet/>
      <dgm:spPr/>
      <dgm:t>
        <a:bodyPr/>
        <a:lstStyle/>
        <a:p>
          <a:endParaRPr lang="en-GB"/>
        </a:p>
      </dgm:t>
    </dgm:pt>
    <dgm:pt modelId="{AB156687-022A-4208-B67E-AA1213422248}">
      <dgm:prSet phldrT="[Text]"/>
      <dgm:spPr/>
      <dgm:t>
        <a:bodyPr/>
        <a:lstStyle/>
        <a:p>
          <a:r>
            <a:rPr lang="en-GB" b="1" dirty="0" smtClean="0">
              <a:latin typeface="Calibri" panose="020F0502020204030204" pitchFamily="34" charset="0"/>
            </a:rPr>
            <a:t>Mutual respect and tolerance</a:t>
          </a:r>
        </a:p>
        <a:p>
          <a:r>
            <a:rPr lang="en-GB" dirty="0" smtClean="0">
              <a:latin typeface="Calibri" panose="020F0502020204030204" pitchFamily="34" charset="0"/>
              <a:cs typeface="Arial" panose="020B0604020202020204" pitchFamily="34" charset="0"/>
            </a:rPr>
            <a:t>Work together to create a learning and working environment free from discrimination and harassment. Where inappropriate behaviour is challenged</a:t>
          </a:r>
          <a:r>
            <a:rPr lang="en-GB" dirty="0" smtClean="0">
              <a:solidFill>
                <a:schemeClr val="tx2">
                  <a:lumMod val="75000"/>
                </a:schemeClr>
              </a:solidFill>
              <a:latin typeface="Calibri" panose="020F0502020204030204" pitchFamily="34" charset="0"/>
              <a:cs typeface="Arial" panose="020B0604020202020204" pitchFamily="34" charset="0"/>
            </a:rPr>
            <a:t>.</a:t>
          </a:r>
          <a:r>
            <a:rPr lang="en-GB" b="0" dirty="0" smtClean="0">
              <a:latin typeface="Calibri" panose="020F0502020204030204" pitchFamily="34" charset="0"/>
            </a:rPr>
            <a:t> </a:t>
          </a:r>
          <a:endParaRPr lang="en-GB" dirty="0">
            <a:latin typeface="Calibri" panose="020F0502020204030204" pitchFamily="34" charset="0"/>
          </a:endParaRPr>
        </a:p>
      </dgm:t>
    </dgm:pt>
    <dgm:pt modelId="{1F44616E-B7BD-44F8-9716-A93A0BBB16B1}" type="parTrans" cxnId="{10036529-443B-4C01-8A58-77ED4A51AF57}">
      <dgm:prSet/>
      <dgm:spPr/>
      <dgm:t>
        <a:bodyPr/>
        <a:lstStyle/>
        <a:p>
          <a:endParaRPr lang="en-GB"/>
        </a:p>
      </dgm:t>
    </dgm:pt>
    <dgm:pt modelId="{B6B5EBE3-212F-4414-8A70-5CAA53FC6CEA}" type="sibTrans" cxnId="{10036529-443B-4C01-8A58-77ED4A51AF57}">
      <dgm:prSet/>
      <dgm:spPr/>
      <dgm:t>
        <a:bodyPr/>
        <a:lstStyle/>
        <a:p>
          <a:endParaRPr lang="en-GB"/>
        </a:p>
      </dgm:t>
    </dgm:pt>
    <dgm:pt modelId="{012E1A9D-75A5-4584-8A14-F2688593C42F}">
      <dgm:prSet phldrT="[Text]"/>
      <dgm:spPr/>
      <dgm:t>
        <a:bodyPr/>
        <a:lstStyle/>
        <a:p>
          <a:r>
            <a:rPr lang="en-GB" b="1" dirty="0" smtClean="0">
              <a:latin typeface="Calibri" panose="020F0502020204030204" pitchFamily="34" charset="0"/>
            </a:rPr>
            <a:t>The rule of law </a:t>
          </a:r>
        </a:p>
        <a:p>
          <a:r>
            <a:rPr lang="en-GB" b="1" dirty="0" smtClean="0">
              <a:latin typeface="Calibri" panose="020F0502020204030204" pitchFamily="34" charset="0"/>
            </a:rPr>
            <a:t>G</a:t>
          </a:r>
          <a:r>
            <a:rPr lang="en-GB" dirty="0" smtClean="0">
              <a:latin typeface="Calibri" panose="020F0502020204030204" pitchFamily="34" charset="0"/>
              <a:cs typeface="Arial" panose="020B0604020202020204" pitchFamily="34" charset="0"/>
            </a:rPr>
            <a:t>overns the class, college and the wider community, staff and students understand that they are set for good reason and must be adhered to.</a:t>
          </a:r>
          <a:endParaRPr lang="en-GB" dirty="0">
            <a:latin typeface="Calibri" panose="020F0502020204030204" pitchFamily="34" charset="0"/>
          </a:endParaRPr>
        </a:p>
      </dgm:t>
    </dgm:pt>
    <dgm:pt modelId="{9E57372F-0C4B-4536-A5D4-C76D5EC9F4EB}" type="sibTrans" cxnId="{96404CA9-EF03-4F66-AFA1-B74AA5E333DB}">
      <dgm:prSet/>
      <dgm:spPr/>
      <dgm:t>
        <a:bodyPr/>
        <a:lstStyle/>
        <a:p>
          <a:endParaRPr lang="en-GB"/>
        </a:p>
      </dgm:t>
    </dgm:pt>
    <dgm:pt modelId="{866185F3-BFF8-42B7-AEB1-6C961419F148}" type="parTrans" cxnId="{96404CA9-EF03-4F66-AFA1-B74AA5E333DB}">
      <dgm:prSet/>
      <dgm:spPr/>
      <dgm:t>
        <a:bodyPr/>
        <a:lstStyle/>
        <a:p>
          <a:endParaRPr lang="en-GB"/>
        </a:p>
      </dgm:t>
    </dgm:pt>
    <dgm:pt modelId="{B73D2C91-FF51-4F1F-AE2E-E3BD62AB43FF}" type="pres">
      <dgm:prSet presAssocID="{749E5A1D-17CD-4FFC-90BC-AF6BDAB143E7}" presName="diagram" presStyleCnt="0">
        <dgm:presLayoutVars>
          <dgm:chMax val="1"/>
          <dgm:dir/>
          <dgm:animLvl val="ctr"/>
          <dgm:resizeHandles val="exact"/>
        </dgm:presLayoutVars>
      </dgm:prSet>
      <dgm:spPr/>
      <dgm:t>
        <a:bodyPr/>
        <a:lstStyle/>
        <a:p>
          <a:endParaRPr lang="en-GB"/>
        </a:p>
      </dgm:t>
    </dgm:pt>
    <dgm:pt modelId="{864F484E-04D9-4DD8-97AD-60AEF14099BB}" type="pres">
      <dgm:prSet presAssocID="{749E5A1D-17CD-4FFC-90BC-AF6BDAB143E7}" presName="matrix" presStyleCnt="0"/>
      <dgm:spPr/>
    </dgm:pt>
    <dgm:pt modelId="{991E5AF3-FC7B-4110-85B0-3E553F997C46}" type="pres">
      <dgm:prSet presAssocID="{749E5A1D-17CD-4FFC-90BC-AF6BDAB143E7}" presName="tile1" presStyleLbl="node1" presStyleIdx="0" presStyleCnt="4"/>
      <dgm:spPr/>
      <dgm:t>
        <a:bodyPr/>
        <a:lstStyle/>
        <a:p>
          <a:endParaRPr lang="en-GB"/>
        </a:p>
      </dgm:t>
    </dgm:pt>
    <dgm:pt modelId="{EC54B191-6C6A-4B8D-B63E-910FD4B3D5C5}" type="pres">
      <dgm:prSet presAssocID="{749E5A1D-17CD-4FFC-90BC-AF6BDAB143E7}" presName="tile1text" presStyleLbl="node1" presStyleIdx="0" presStyleCnt="4">
        <dgm:presLayoutVars>
          <dgm:chMax val="0"/>
          <dgm:chPref val="0"/>
          <dgm:bulletEnabled val="1"/>
        </dgm:presLayoutVars>
      </dgm:prSet>
      <dgm:spPr/>
      <dgm:t>
        <a:bodyPr/>
        <a:lstStyle/>
        <a:p>
          <a:endParaRPr lang="en-GB"/>
        </a:p>
      </dgm:t>
    </dgm:pt>
    <dgm:pt modelId="{B7966DE0-9B1C-48E9-807A-2B7CBBD3DC0F}" type="pres">
      <dgm:prSet presAssocID="{749E5A1D-17CD-4FFC-90BC-AF6BDAB143E7}" presName="tile2" presStyleLbl="node1" presStyleIdx="1" presStyleCnt="4"/>
      <dgm:spPr/>
      <dgm:t>
        <a:bodyPr/>
        <a:lstStyle/>
        <a:p>
          <a:endParaRPr lang="en-GB"/>
        </a:p>
      </dgm:t>
    </dgm:pt>
    <dgm:pt modelId="{09B66239-5BB3-417C-ABEE-1501AAC23D53}" type="pres">
      <dgm:prSet presAssocID="{749E5A1D-17CD-4FFC-90BC-AF6BDAB143E7}" presName="tile2text" presStyleLbl="node1" presStyleIdx="1" presStyleCnt="4">
        <dgm:presLayoutVars>
          <dgm:chMax val="0"/>
          <dgm:chPref val="0"/>
          <dgm:bulletEnabled val="1"/>
        </dgm:presLayoutVars>
      </dgm:prSet>
      <dgm:spPr/>
      <dgm:t>
        <a:bodyPr/>
        <a:lstStyle/>
        <a:p>
          <a:endParaRPr lang="en-GB"/>
        </a:p>
      </dgm:t>
    </dgm:pt>
    <dgm:pt modelId="{F230F80D-9878-4EC4-BB4E-635C44F3787A}" type="pres">
      <dgm:prSet presAssocID="{749E5A1D-17CD-4FFC-90BC-AF6BDAB143E7}" presName="tile3" presStyleLbl="node1" presStyleIdx="2" presStyleCnt="4"/>
      <dgm:spPr/>
      <dgm:t>
        <a:bodyPr/>
        <a:lstStyle/>
        <a:p>
          <a:endParaRPr lang="en-GB"/>
        </a:p>
      </dgm:t>
    </dgm:pt>
    <dgm:pt modelId="{FD6A4A82-64F1-4FCB-8DDD-F123FA2998CD}" type="pres">
      <dgm:prSet presAssocID="{749E5A1D-17CD-4FFC-90BC-AF6BDAB143E7}" presName="tile3text" presStyleLbl="node1" presStyleIdx="2" presStyleCnt="4">
        <dgm:presLayoutVars>
          <dgm:chMax val="0"/>
          <dgm:chPref val="0"/>
          <dgm:bulletEnabled val="1"/>
        </dgm:presLayoutVars>
      </dgm:prSet>
      <dgm:spPr/>
      <dgm:t>
        <a:bodyPr/>
        <a:lstStyle/>
        <a:p>
          <a:endParaRPr lang="en-GB"/>
        </a:p>
      </dgm:t>
    </dgm:pt>
    <dgm:pt modelId="{869C2083-9733-49BA-B241-6DDB685B2E65}" type="pres">
      <dgm:prSet presAssocID="{749E5A1D-17CD-4FFC-90BC-AF6BDAB143E7}" presName="tile4" presStyleLbl="node1" presStyleIdx="3" presStyleCnt="4"/>
      <dgm:spPr/>
      <dgm:t>
        <a:bodyPr/>
        <a:lstStyle/>
        <a:p>
          <a:endParaRPr lang="en-GB"/>
        </a:p>
      </dgm:t>
    </dgm:pt>
    <dgm:pt modelId="{E42B501A-8F61-448C-9D34-AB7F014E3A43}" type="pres">
      <dgm:prSet presAssocID="{749E5A1D-17CD-4FFC-90BC-AF6BDAB143E7}" presName="tile4text" presStyleLbl="node1" presStyleIdx="3" presStyleCnt="4">
        <dgm:presLayoutVars>
          <dgm:chMax val="0"/>
          <dgm:chPref val="0"/>
          <dgm:bulletEnabled val="1"/>
        </dgm:presLayoutVars>
      </dgm:prSet>
      <dgm:spPr/>
      <dgm:t>
        <a:bodyPr/>
        <a:lstStyle/>
        <a:p>
          <a:endParaRPr lang="en-GB"/>
        </a:p>
      </dgm:t>
    </dgm:pt>
    <dgm:pt modelId="{6D391046-53A2-4064-A0F2-2F2CD61261B2}" type="pres">
      <dgm:prSet presAssocID="{749E5A1D-17CD-4FFC-90BC-AF6BDAB143E7}" presName="centerTile" presStyleLbl="fgShp" presStyleIdx="0" presStyleCnt="1" custScaleX="284634" custScaleY="52440">
        <dgm:presLayoutVars>
          <dgm:chMax val="0"/>
          <dgm:chPref val="0"/>
        </dgm:presLayoutVars>
      </dgm:prSet>
      <dgm:spPr/>
      <dgm:t>
        <a:bodyPr/>
        <a:lstStyle/>
        <a:p>
          <a:endParaRPr lang="en-GB"/>
        </a:p>
      </dgm:t>
    </dgm:pt>
  </dgm:ptLst>
  <dgm:cxnLst>
    <dgm:cxn modelId="{CA22DDCC-B413-49FF-88C7-637AC4759F5A}" type="presOf" srcId="{B941D74E-4087-4272-8601-1F1DE326901C}" destId="{991E5AF3-FC7B-4110-85B0-3E553F997C46}" srcOrd="0" destOrd="0" presId="urn:microsoft.com/office/officeart/2005/8/layout/matrix1"/>
    <dgm:cxn modelId="{3332CFA0-1115-4AC8-8D27-ED11FE30BA24}" type="presOf" srcId="{012E1A9D-75A5-4584-8A14-F2688593C42F}" destId="{09B66239-5BB3-417C-ABEE-1501AAC23D53}" srcOrd="1" destOrd="0" presId="urn:microsoft.com/office/officeart/2005/8/layout/matrix1"/>
    <dgm:cxn modelId="{109D3FC4-2883-4B3B-9731-183B78FE8BC6}" srcId="{749E5A1D-17CD-4FFC-90BC-AF6BDAB143E7}" destId="{A7914C02-96E5-46CC-A113-5D34DF35D47F}" srcOrd="0" destOrd="0" parTransId="{C32C3880-DBC6-4896-9AEC-004A89751423}" sibTransId="{58C5C4B7-BE61-4F64-9BBB-933DB7E93184}"/>
    <dgm:cxn modelId="{E2DD4581-F5C2-4F85-86D6-D40BD3153FFC}" type="presOf" srcId="{3D8F6C06-558F-47C4-9AFD-15F3D03C1531}" destId="{FD6A4A82-64F1-4FCB-8DDD-F123FA2998CD}" srcOrd="1" destOrd="0" presId="urn:microsoft.com/office/officeart/2005/8/layout/matrix1"/>
    <dgm:cxn modelId="{D9796C41-4937-4C42-B29B-AB45239A5CFE}" srcId="{A7914C02-96E5-46CC-A113-5D34DF35D47F}" destId="{B941D74E-4087-4272-8601-1F1DE326901C}" srcOrd="0" destOrd="0" parTransId="{778B32B1-9C3B-4D10-B351-82C4DE091111}" sibTransId="{6D67678B-CA56-4A8B-923B-822567CED8F4}"/>
    <dgm:cxn modelId="{F6F9DD37-EF0C-4996-A06F-3178EBEBC324}" type="presOf" srcId="{AB156687-022A-4208-B67E-AA1213422248}" destId="{E42B501A-8F61-448C-9D34-AB7F014E3A43}" srcOrd="1" destOrd="0" presId="urn:microsoft.com/office/officeart/2005/8/layout/matrix1"/>
    <dgm:cxn modelId="{4431A5DE-8158-4D57-ACB4-6520380346D6}" type="presOf" srcId="{3D8F6C06-558F-47C4-9AFD-15F3D03C1531}" destId="{F230F80D-9878-4EC4-BB4E-635C44F3787A}" srcOrd="0" destOrd="0" presId="urn:microsoft.com/office/officeart/2005/8/layout/matrix1"/>
    <dgm:cxn modelId="{96404CA9-EF03-4F66-AFA1-B74AA5E333DB}" srcId="{A7914C02-96E5-46CC-A113-5D34DF35D47F}" destId="{012E1A9D-75A5-4584-8A14-F2688593C42F}" srcOrd="1" destOrd="0" parTransId="{866185F3-BFF8-42B7-AEB1-6C961419F148}" sibTransId="{9E57372F-0C4B-4536-A5D4-C76D5EC9F4EB}"/>
    <dgm:cxn modelId="{188554ED-6458-46C9-9B50-4DE017140999}" type="presOf" srcId="{749E5A1D-17CD-4FFC-90BC-AF6BDAB143E7}" destId="{B73D2C91-FF51-4F1F-AE2E-E3BD62AB43FF}" srcOrd="0" destOrd="0" presId="urn:microsoft.com/office/officeart/2005/8/layout/matrix1"/>
    <dgm:cxn modelId="{01EEF784-57B7-43CD-8A32-734E66F389F9}" type="presOf" srcId="{B941D74E-4087-4272-8601-1F1DE326901C}" destId="{EC54B191-6C6A-4B8D-B63E-910FD4B3D5C5}" srcOrd="1" destOrd="0" presId="urn:microsoft.com/office/officeart/2005/8/layout/matrix1"/>
    <dgm:cxn modelId="{10036529-443B-4C01-8A58-77ED4A51AF57}" srcId="{A7914C02-96E5-46CC-A113-5D34DF35D47F}" destId="{AB156687-022A-4208-B67E-AA1213422248}" srcOrd="3" destOrd="0" parTransId="{1F44616E-B7BD-44F8-9716-A93A0BBB16B1}" sibTransId="{B6B5EBE3-212F-4414-8A70-5CAA53FC6CEA}"/>
    <dgm:cxn modelId="{C44FB4B1-9E82-4A58-A6DC-551B4B24E22B}" srcId="{A7914C02-96E5-46CC-A113-5D34DF35D47F}" destId="{3D8F6C06-558F-47C4-9AFD-15F3D03C1531}" srcOrd="2" destOrd="0" parTransId="{86F1DC43-EB4E-4439-A495-F3C159DEC885}" sibTransId="{DC6B6AC0-F06B-4538-B24D-0835A738AA88}"/>
    <dgm:cxn modelId="{62DD8646-1384-42F5-970B-6DB7D2E3ED7D}" type="presOf" srcId="{AB156687-022A-4208-B67E-AA1213422248}" destId="{869C2083-9733-49BA-B241-6DDB685B2E65}" srcOrd="0" destOrd="0" presId="urn:microsoft.com/office/officeart/2005/8/layout/matrix1"/>
    <dgm:cxn modelId="{C0F97882-F459-4499-AF37-8FC2220FC6AF}" type="presOf" srcId="{012E1A9D-75A5-4584-8A14-F2688593C42F}" destId="{B7966DE0-9B1C-48E9-807A-2B7CBBD3DC0F}" srcOrd="0" destOrd="0" presId="urn:microsoft.com/office/officeart/2005/8/layout/matrix1"/>
    <dgm:cxn modelId="{FC05BBDA-0D87-4A76-9430-33581943FD9C}" type="presOf" srcId="{A7914C02-96E5-46CC-A113-5D34DF35D47F}" destId="{6D391046-53A2-4064-A0F2-2F2CD61261B2}" srcOrd="0" destOrd="0" presId="urn:microsoft.com/office/officeart/2005/8/layout/matrix1"/>
    <dgm:cxn modelId="{7156F411-D4B1-445C-9F1A-083545D80FA7}" type="presParOf" srcId="{B73D2C91-FF51-4F1F-AE2E-E3BD62AB43FF}" destId="{864F484E-04D9-4DD8-97AD-60AEF14099BB}" srcOrd="0" destOrd="0" presId="urn:microsoft.com/office/officeart/2005/8/layout/matrix1"/>
    <dgm:cxn modelId="{677CEC19-13CA-4DEF-8835-16BC0AFE3F54}" type="presParOf" srcId="{864F484E-04D9-4DD8-97AD-60AEF14099BB}" destId="{991E5AF3-FC7B-4110-85B0-3E553F997C46}" srcOrd="0" destOrd="0" presId="urn:microsoft.com/office/officeart/2005/8/layout/matrix1"/>
    <dgm:cxn modelId="{F3728C45-A109-4577-BE7B-BF816876FF9B}" type="presParOf" srcId="{864F484E-04D9-4DD8-97AD-60AEF14099BB}" destId="{EC54B191-6C6A-4B8D-B63E-910FD4B3D5C5}" srcOrd="1" destOrd="0" presId="urn:microsoft.com/office/officeart/2005/8/layout/matrix1"/>
    <dgm:cxn modelId="{7EFCB7AA-78F3-453E-AA35-C4207483094E}" type="presParOf" srcId="{864F484E-04D9-4DD8-97AD-60AEF14099BB}" destId="{B7966DE0-9B1C-48E9-807A-2B7CBBD3DC0F}" srcOrd="2" destOrd="0" presId="urn:microsoft.com/office/officeart/2005/8/layout/matrix1"/>
    <dgm:cxn modelId="{A5AAF832-F3B1-4AA6-AAE7-32D1BB0ED0A2}" type="presParOf" srcId="{864F484E-04D9-4DD8-97AD-60AEF14099BB}" destId="{09B66239-5BB3-417C-ABEE-1501AAC23D53}" srcOrd="3" destOrd="0" presId="urn:microsoft.com/office/officeart/2005/8/layout/matrix1"/>
    <dgm:cxn modelId="{562C5910-8FB7-4D66-9B8C-8855D732952F}" type="presParOf" srcId="{864F484E-04D9-4DD8-97AD-60AEF14099BB}" destId="{F230F80D-9878-4EC4-BB4E-635C44F3787A}" srcOrd="4" destOrd="0" presId="urn:microsoft.com/office/officeart/2005/8/layout/matrix1"/>
    <dgm:cxn modelId="{5EC2D52F-79C8-4746-8D72-CC96F9263F92}" type="presParOf" srcId="{864F484E-04D9-4DD8-97AD-60AEF14099BB}" destId="{FD6A4A82-64F1-4FCB-8DDD-F123FA2998CD}" srcOrd="5" destOrd="0" presId="urn:microsoft.com/office/officeart/2005/8/layout/matrix1"/>
    <dgm:cxn modelId="{B4ACBA3A-721C-41CB-87E0-02397282F2E3}" type="presParOf" srcId="{864F484E-04D9-4DD8-97AD-60AEF14099BB}" destId="{869C2083-9733-49BA-B241-6DDB685B2E65}" srcOrd="6" destOrd="0" presId="urn:microsoft.com/office/officeart/2005/8/layout/matrix1"/>
    <dgm:cxn modelId="{BEC05B71-7328-4E83-B1D2-70B7FA721D36}" type="presParOf" srcId="{864F484E-04D9-4DD8-97AD-60AEF14099BB}" destId="{E42B501A-8F61-448C-9D34-AB7F014E3A43}" srcOrd="7" destOrd="0" presId="urn:microsoft.com/office/officeart/2005/8/layout/matrix1"/>
    <dgm:cxn modelId="{616B5AEB-0EF4-4BCE-BC3B-EE8DA94ABC72}" type="presParOf" srcId="{B73D2C91-FF51-4F1F-AE2E-E3BD62AB43FF}" destId="{6D391046-53A2-4064-A0F2-2F2CD61261B2}"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C1AF1-731D-459D-B844-D19F7BA27073}">
      <dsp:nvSpPr>
        <dsp:cNvPr id="0" name=""/>
        <dsp:cNvSpPr/>
      </dsp:nvSpPr>
      <dsp:spPr>
        <a:xfrm rot="16200000">
          <a:off x="420530" y="-420530"/>
          <a:ext cx="1898886" cy="273994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Our commitment and approaches to Equality and Diversity.</a:t>
          </a:r>
          <a:endParaRPr lang="en-GB" sz="2100" kern="1200" dirty="0"/>
        </a:p>
      </dsp:txBody>
      <dsp:txXfrm rot="5400000">
        <a:off x="0" y="0"/>
        <a:ext cx="2739947" cy="1424164"/>
      </dsp:txXfrm>
    </dsp:sp>
    <dsp:sp modelId="{EB07E58D-D350-4235-B679-D589567DA6B8}">
      <dsp:nvSpPr>
        <dsp:cNvPr id="0" name=""/>
        <dsp:cNvSpPr/>
      </dsp:nvSpPr>
      <dsp:spPr>
        <a:xfrm>
          <a:off x="2739947" y="0"/>
          <a:ext cx="2739947" cy="189888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Legislation requirements and their impact.</a:t>
          </a:r>
          <a:endParaRPr lang="en-GB" sz="2100" kern="1200" dirty="0"/>
        </a:p>
      </dsp:txBody>
      <dsp:txXfrm>
        <a:off x="2739947" y="0"/>
        <a:ext cx="2739947" cy="1424164"/>
      </dsp:txXfrm>
    </dsp:sp>
    <dsp:sp modelId="{76A41A6E-3FFE-4985-8915-9FAC6676F49B}">
      <dsp:nvSpPr>
        <dsp:cNvPr id="0" name=""/>
        <dsp:cNvSpPr/>
      </dsp:nvSpPr>
      <dsp:spPr>
        <a:xfrm rot="10800000">
          <a:off x="0" y="1898886"/>
          <a:ext cx="2739947" cy="189888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Governors - ‘Making a Difference’.</a:t>
          </a:r>
          <a:endParaRPr lang="en-GB" sz="2100" kern="1200" dirty="0"/>
        </a:p>
      </dsp:txBody>
      <dsp:txXfrm rot="10800000">
        <a:off x="0" y="2373608"/>
        <a:ext cx="2739947" cy="1424164"/>
      </dsp:txXfrm>
    </dsp:sp>
    <dsp:sp modelId="{3FC92AE9-31CF-455C-8558-73B39A5433B3}">
      <dsp:nvSpPr>
        <dsp:cNvPr id="0" name=""/>
        <dsp:cNvSpPr/>
      </dsp:nvSpPr>
      <dsp:spPr>
        <a:xfrm rot="5400000">
          <a:off x="3160478" y="1478355"/>
          <a:ext cx="1898886" cy="273994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GB" sz="2100" kern="1200" dirty="0" smtClean="0"/>
            <a:t>Leaders in Diversity.</a:t>
          </a:r>
          <a:endParaRPr lang="en-GB" sz="2100" kern="1200" dirty="0"/>
        </a:p>
      </dsp:txBody>
      <dsp:txXfrm rot="-5400000">
        <a:off x="2739947" y="2373607"/>
        <a:ext cx="2739947" cy="1424164"/>
      </dsp:txXfrm>
    </dsp:sp>
    <dsp:sp modelId="{63283FD8-5395-458F-BC23-8F57A2F77D9A}">
      <dsp:nvSpPr>
        <dsp:cNvPr id="0" name=""/>
        <dsp:cNvSpPr/>
      </dsp:nvSpPr>
      <dsp:spPr>
        <a:xfrm>
          <a:off x="1917963" y="1424164"/>
          <a:ext cx="1643968" cy="949443"/>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solidFill>
                <a:srgbClr val="0070C0"/>
              </a:solidFill>
            </a:rPr>
            <a:t>Key messages </a:t>
          </a:r>
          <a:endParaRPr lang="en-GB" sz="2100" kern="1200" dirty="0"/>
        </a:p>
      </dsp:txBody>
      <dsp:txXfrm>
        <a:off x="1964311" y="1470512"/>
        <a:ext cx="1551272" cy="856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B05D2-9327-41EA-9F50-FB865FE83786}">
      <dsp:nvSpPr>
        <dsp:cNvPr id="0" name=""/>
        <dsp:cNvSpPr/>
      </dsp:nvSpPr>
      <dsp:spPr>
        <a:xfrm>
          <a:off x="0" y="320470"/>
          <a:ext cx="5836723" cy="86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995" tIns="458216" rIns="452995"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solidFill>
                <a:schemeClr val="tx2">
                  <a:lumMod val="75000"/>
                </a:schemeClr>
              </a:solidFill>
            </a:rPr>
            <a:t>Treating people fairly with dignity and respect.</a:t>
          </a:r>
          <a:endParaRPr lang="en-GB" sz="1900" kern="1200" dirty="0">
            <a:solidFill>
              <a:schemeClr val="tx2">
                <a:lumMod val="75000"/>
              </a:schemeClr>
            </a:solidFill>
          </a:endParaRPr>
        </a:p>
      </dsp:txBody>
      <dsp:txXfrm>
        <a:off x="0" y="320470"/>
        <a:ext cx="5836723" cy="866250"/>
      </dsp:txXfrm>
    </dsp:sp>
    <dsp:sp modelId="{11587701-A334-49EA-828E-8EAD442BB64C}">
      <dsp:nvSpPr>
        <dsp:cNvPr id="0" name=""/>
        <dsp:cNvSpPr/>
      </dsp:nvSpPr>
      <dsp:spPr>
        <a:xfrm>
          <a:off x="291836" y="39237"/>
          <a:ext cx="4085706"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30" tIns="0" rIns="154430" bIns="0" numCol="1" spcCol="1270" anchor="ctr" anchorCtr="0">
          <a:noAutofit/>
        </a:bodyPr>
        <a:lstStyle/>
        <a:p>
          <a:pPr lvl="0" algn="l" defTabSz="1066800">
            <a:lnSpc>
              <a:spcPct val="90000"/>
            </a:lnSpc>
            <a:spcBef>
              <a:spcPct val="0"/>
            </a:spcBef>
            <a:spcAft>
              <a:spcPct val="35000"/>
            </a:spcAft>
          </a:pPr>
          <a:r>
            <a:rPr lang="en-GB" sz="2400" b="1" kern="1200" dirty="0" smtClean="0"/>
            <a:t>Equality</a:t>
          </a:r>
          <a:endParaRPr lang="en-GB" sz="2400" b="1" kern="1200" dirty="0"/>
        </a:p>
      </dsp:txBody>
      <dsp:txXfrm>
        <a:off x="323539" y="70940"/>
        <a:ext cx="4022300" cy="586034"/>
      </dsp:txXfrm>
    </dsp:sp>
    <dsp:sp modelId="{63A64024-6CE2-4032-A175-2DBF09A716B9}">
      <dsp:nvSpPr>
        <dsp:cNvPr id="0" name=""/>
        <dsp:cNvSpPr/>
      </dsp:nvSpPr>
      <dsp:spPr>
        <a:xfrm>
          <a:off x="0" y="1533809"/>
          <a:ext cx="5836723"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995" tIns="458216" rIns="452995" bIns="78232"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endParaRPr lang="en-GB" sz="1100" kern="1200" dirty="0" smtClean="0"/>
        </a:p>
        <a:p>
          <a:pPr marL="171450" lvl="1" indent="-171450" algn="l" defTabSz="844550">
            <a:lnSpc>
              <a:spcPct val="90000"/>
            </a:lnSpc>
            <a:spcBef>
              <a:spcPct val="0"/>
            </a:spcBef>
            <a:spcAft>
              <a:spcPct val="15000"/>
            </a:spcAft>
            <a:buChar char="••"/>
          </a:pPr>
          <a:r>
            <a:rPr lang="en-GB" sz="1900" kern="1200" dirty="0" smtClean="0">
              <a:solidFill>
                <a:schemeClr val="tx2">
                  <a:lumMod val="75000"/>
                </a:schemeClr>
              </a:solidFill>
            </a:rPr>
            <a:t>Celebrating our differences and treating people in a way that they wish to be treated.</a:t>
          </a:r>
          <a:endParaRPr lang="en-GB" sz="1900" kern="1200" dirty="0">
            <a:solidFill>
              <a:schemeClr val="tx2">
                <a:lumMod val="75000"/>
              </a:schemeClr>
            </a:solidFill>
          </a:endParaRPr>
        </a:p>
      </dsp:txBody>
      <dsp:txXfrm>
        <a:off x="0" y="1533809"/>
        <a:ext cx="5836723" cy="1247400"/>
      </dsp:txXfrm>
    </dsp:sp>
    <dsp:sp modelId="{EC4E9001-6991-43F6-A424-67FEFAC428C8}">
      <dsp:nvSpPr>
        <dsp:cNvPr id="0" name=""/>
        <dsp:cNvSpPr/>
      </dsp:nvSpPr>
      <dsp:spPr>
        <a:xfrm>
          <a:off x="291836" y="1349007"/>
          <a:ext cx="4085706"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30" tIns="0" rIns="154430" bIns="0" numCol="1" spcCol="1270" anchor="ctr" anchorCtr="0">
          <a:noAutofit/>
        </a:bodyPr>
        <a:lstStyle/>
        <a:p>
          <a:pPr lvl="0" algn="l" defTabSz="1066800">
            <a:lnSpc>
              <a:spcPct val="90000"/>
            </a:lnSpc>
            <a:spcBef>
              <a:spcPct val="0"/>
            </a:spcBef>
            <a:spcAft>
              <a:spcPct val="35000"/>
            </a:spcAft>
          </a:pPr>
          <a:r>
            <a:rPr lang="en-GB" sz="2400" b="1" kern="1200" dirty="0" smtClean="0"/>
            <a:t>Diversity</a:t>
          </a:r>
          <a:endParaRPr lang="en-GB" sz="2400" b="1" kern="1200" dirty="0"/>
        </a:p>
      </dsp:txBody>
      <dsp:txXfrm>
        <a:off x="323539" y="1380710"/>
        <a:ext cx="4022300" cy="586034"/>
      </dsp:txXfrm>
    </dsp:sp>
    <dsp:sp modelId="{7D6E8261-7D9E-4CB9-87B4-E73687589480}">
      <dsp:nvSpPr>
        <dsp:cNvPr id="0" name=""/>
        <dsp:cNvSpPr/>
      </dsp:nvSpPr>
      <dsp:spPr>
        <a:xfrm>
          <a:off x="0" y="3281013"/>
          <a:ext cx="5836723" cy="1420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995" tIns="458216" rIns="452995"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solidFill>
                <a:schemeClr val="tx2">
                  <a:lumMod val="75000"/>
                </a:schemeClr>
              </a:solidFill>
            </a:rPr>
            <a:t>Recognising the skills, abilities and unique perspectives of our staff and students throughout the college.</a:t>
          </a:r>
          <a:endParaRPr lang="en-GB" sz="1900" kern="1200" dirty="0">
            <a:solidFill>
              <a:schemeClr val="tx2">
                <a:lumMod val="75000"/>
              </a:schemeClr>
            </a:solidFill>
          </a:endParaRPr>
        </a:p>
      </dsp:txBody>
      <dsp:txXfrm>
        <a:off x="0" y="3281013"/>
        <a:ext cx="5836723" cy="1420650"/>
      </dsp:txXfrm>
    </dsp:sp>
    <dsp:sp modelId="{62AABCC0-70FE-477A-BE6D-F8F300DB63F8}">
      <dsp:nvSpPr>
        <dsp:cNvPr id="0" name=""/>
        <dsp:cNvSpPr/>
      </dsp:nvSpPr>
      <dsp:spPr>
        <a:xfrm>
          <a:off x="291836" y="3039927"/>
          <a:ext cx="4085706"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30" tIns="0" rIns="154430" bIns="0" numCol="1" spcCol="1270" anchor="ctr" anchorCtr="0">
          <a:noAutofit/>
        </a:bodyPr>
        <a:lstStyle/>
        <a:p>
          <a:pPr lvl="0" algn="l" defTabSz="1066800">
            <a:lnSpc>
              <a:spcPct val="90000"/>
            </a:lnSpc>
            <a:spcBef>
              <a:spcPct val="0"/>
            </a:spcBef>
            <a:spcAft>
              <a:spcPct val="35000"/>
            </a:spcAft>
          </a:pPr>
          <a:r>
            <a:rPr lang="en-GB" sz="2400" b="1" kern="1200" dirty="0" smtClean="0"/>
            <a:t>Inclusion</a:t>
          </a:r>
          <a:r>
            <a:rPr lang="en-GB" sz="2000" kern="1200" dirty="0" smtClean="0"/>
            <a:t> </a:t>
          </a:r>
          <a:endParaRPr lang="en-GB" sz="2000" kern="1200" dirty="0"/>
        </a:p>
      </dsp:txBody>
      <dsp:txXfrm>
        <a:off x="323539" y="3071630"/>
        <a:ext cx="4022300"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CEAD7-39FE-4CDF-84F0-EC781AC2EB01}">
      <dsp:nvSpPr>
        <dsp:cNvPr id="0" name=""/>
        <dsp:cNvSpPr/>
      </dsp:nvSpPr>
      <dsp:spPr>
        <a:xfrm>
          <a:off x="7745" y="173"/>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Age</a:t>
          </a:r>
          <a:endParaRPr lang="en-GB" sz="1800" kern="1200" dirty="0"/>
        </a:p>
      </dsp:txBody>
      <dsp:txXfrm>
        <a:off x="7745" y="173"/>
        <a:ext cx="1544325" cy="926595"/>
      </dsp:txXfrm>
    </dsp:sp>
    <dsp:sp modelId="{B9FC5D0B-6593-460E-9F11-D158C82121EF}">
      <dsp:nvSpPr>
        <dsp:cNvPr id="0" name=""/>
        <dsp:cNvSpPr/>
      </dsp:nvSpPr>
      <dsp:spPr>
        <a:xfrm>
          <a:off x="1706504" y="173"/>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Disability</a:t>
          </a:r>
          <a:endParaRPr lang="en-GB" sz="1800" kern="1200" dirty="0"/>
        </a:p>
      </dsp:txBody>
      <dsp:txXfrm>
        <a:off x="1706504" y="173"/>
        <a:ext cx="1544325" cy="926595"/>
      </dsp:txXfrm>
    </dsp:sp>
    <dsp:sp modelId="{014E7CD2-10E3-4E4A-8684-640388D898A5}">
      <dsp:nvSpPr>
        <dsp:cNvPr id="0" name=""/>
        <dsp:cNvSpPr/>
      </dsp:nvSpPr>
      <dsp:spPr>
        <a:xfrm>
          <a:off x="3405262" y="173"/>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Gender reassignment</a:t>
          </a:r>
          <a:endParaRPr lang="en-GB" sz="1800" kern="1200" dirty="0"/>
        </a:p>
      </dsp:txBody>
      <dsp:txXfrm>
        <a:off x="3405262" y="173"/>
        <a:ext cx="1544325" cy="926595"/>
      </dsp:txXfrm>
    </dsp:sp>
    <dsp:sp modelId="{90B7518F-7419-4F57-AB44-AF1D9ECE9ED3}">
      <dsp:nvSpPr>
        <dsp:cNvPr id="0" name=""/>
        <dsp:cNvSpPr/>
      </dsp:nvSpPr>
      <dsp:spPr>
        <a:xfrm>
          <a:off x="7745" y="1081201"/>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Marriage and civil partnership</a:t>
          </a:r>
          <a:endParaRPr lang="en-GB" sz="1800" kern="1200" dirty="0"/>
        </a:p>
      </dsp:txBody>
      <dsp:txXfrm>
        <a:off x="7745" y="1081201"/>
        <a:ext cx="1544325" cy="926595"/>
      </dsp:txXfrm>
    </dsp:sp>
    <dsp:sp modelId="{328184A9-ECE3-4B0A-B689-995AA73BCDB2}">
      <dsp:nvSpPr>
        <dsp:cNvPr id="0" name=""/>
        <dsp:cNvSpPr/>
      </dsp:nvSpPr>
      <dsp:spPr>
        <a:xfrm>
          <a:off x="1706504" y="1081201"/>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Pregnancy and maternity</a:t>
          </a:r>
          <a:endParaRPr lang="en-GB" sz="1800" kern="1200" dirty="0"/>
        </a:p>
      </dsp:txBody>
      <dsp:txXfrm>
        <a:off x="1706504" y="1081201"/>
        <a:ext cx="1544325" cy="926595"/>
      </dsp:txXfrm>
    </dsp:sp>
    <dsp:sp modelId="{0AFB7A89-F592-4F59-95C4-652F177ADE45}">
      <dsp:nvSpPr>
        <dsp:cNvPr id="0" name=""/>
        <dsp:cNvSpPr/>
      </dsp:nvSpPr>
      <dsp:spPr>
        <a:xfrm>
          <a:off x="3405262" y="1081201"/>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Race</a:t>
          </a:r>
          <a:endParaRPr lang="en-GB" sz="1800" kern="1200" dirty="0"/>
        </a:p>
      </dsp:txBody>
      <dsp:txXfrm>
        <a:off x="3405262" y="1081201"/>
        <a:ext cx="1544325" cy="926595"/>
      </dsp:txXfrm>
    </dsp:sp>
    <dsp:sp modelId="{F146B685-B356-4865-97C7-D0E6A18C1623}">
      <dsp:nvSpPr>
        <dsp:cNvPr id="0" name=""/>
        <dsp:cNvSpPr/>
      </dsp:nvSpPr>
      <dsp:spPr>
        <a:xfrm>
          <a:off x="14247" y="2162402"/>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Religion and belief</a:t>
          </a:r>
          <a:endParaRPr lang="en-GB" sz="1800" kern="1200" dirty="0"/>
        </a:p>
      </dsp:txBody>
      <dsp:txXfrm>
        <a:off x="14247" y="2162402"/>
        <a:ext cx="1544325" cy="926595"/>
      </dsp:txXfrm>
    </dsp:sp>
    <dsp:sp modelId="{50FE52C1-976E-456A-AF89-C789A5F772A5}">
      <dsp:nvSpPr>
        <dsp:cNvPr id="0" name=""/>
        <dsp:cNvSpPr/>
      </dsp:nvSpPr>
      <dsp:spPr>
        <a:xfrm>
          <a:off x="1713005" y="2162402"/>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Sex</a:t>
          </a:r>
          <a:endParaRPr lang="en-GB" sz="1800" kern="1200" dirty="0"/>
        </a:p>
      </dsp:txBody>
      <dsp:txXfrm>
        <a:off x="1713005" y="2162402"/>
        <a:ext cx="1544325" cy="926595"/>
      </dsp:txXfrm>
    </dsp:sp>
    <dsp:sp modelId="{0458F92A-7B3E-43B4-9640-3F04CBBC363D}">
      <dsp:nvSpPr>
        <dsp:cNvPr id="0" name=""/>
        <dsp:cNvSpPr/>
      </dsp:nvSpPr>
      <dsp:spPr>
        <a:xfrm>
          <a:off x="3411764" y="2162402"/>
          <a:ext cx="1544325" cy="926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Sexual orientation</a:t>
          </a:r>
          <a:endParaRPr lang="en-GB" sz="1800" kern="1200" dirty="0"/>
        </a:p>
      </dsp:txBody>
      <dsp:txXfrm>
        <a:off x="3411764" y="2162402"/>
        <a:ext cx="1544325" cy="926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5AF3-FC7B-4110-85B0-3E553F997C46}">
      <dsp:nvSpPr>
        <dsp:cNvPr id="0" name=""/>
        <dsp:cNvSpPr/>
      </dsp:nvSpPr>
      <dsp:spPr>
        <a:xfrm rot="16200000">
          <a:off x="417990" y="-417990"/>
          <a:ext cx="221202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latin typeface="Calibri" panose="020F0502020204030204" pitchFamily="34" charset="0"/>
              <a:cs typeface="Arial" panose="020B0604020202020204" pitchFamily="34" charset="0"/>
            </a:rPr>
            <a:t>Individual Liberty</a:t>
          </a:r>
        </a:p>
        <a:p>
          <a:pPr lvl="0" algn="ctr" defTabSz="666750">
            <a:lnSpc>
              <a:spcPct val="90000"/>
            </a:lnSpc>
            <a:spcBef>
              <a:spcPct val="0"/>
            </a:spcBef>
            <a:spcAft>
              <a:spcPct val="35000"/>
            </a:spcAft>
          </a:pPr>
          <a:r>
            <a:rPr lang="en-GB" sz="1500" kern="1200" dirty="0" smtClean="0">
              <a:latin typeface="Calibri" panose="020F0502020204030204" pitchFamily="34" charset="0"/>
              <a:cs typeface="Arial" panose="020B0604020202020204" pitchFamily="34" charset="0"/>
            </a:rPr>
            <a:t>Value choice, freedom and foster values in daily college life.</a:t>
          </a:r>
          <a:endParaRPr lang="en-GB" sz="1500" kern="1200" dirty="0">
            <a:latin typeface="Calibri" panose="020F0502020204030204" pitchFamily="34" charset="0"/>
          </a:endParaRPr>
        </a:p>
      </dsp:txBody>
      <dsp:txXfrm rot="5400000">
        <a:off x="0" y="0"/>
        <a:ext cx="3048000" cy="1659015"/>
      </dsp:txXfrm>
    </dsp:sp>
    <dsp:sp modelId="{B7966DE0-9B1C-48E9-807A-2B7CBBD3DC0F}">
      <dsp:nvSpPr>
        <dsp:cNvPr id="0" name=""/>
        <dsp:cNvSpPr/>
      </dsp:nvSpPr>
      <dsp:spPr>
        <a:xfrm>
          <a:off x="3048000" y="0"/>
          <a:ext cx="3048000" cy="221202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latin typeface="Calibri" panose="020F0502020204030204" pitchFamily="34" charset="0"/>
            </a:rPr>
            <a:t>The rule of law </a:t>
          </a:r>
        </a:p>
        <a:p>
          <a:pPr lvl="0" algn="ctr" defTabSz="666750">
            <a:lnSpc>
              <a:spcPct val="90000"/>
            </a:lnSpc>
            <a:spcBef>
              <a:spcPct val="0"/>
            </a:spcBef>
            <a:spcAft>
              <a:spcPct val="35000"/>
            </a:spcAft>
          </a:pPr>
          <a:r>
            <a:rPr lang="en-GB" sz="1500" b="1" kern="1200" dirty="0" smtClean="0">
              <a:latin typeface="Calibri" panose="020F0502020204030204" pitchFamily="34" charset="0"/>
            </a:rPr>
            <a:t>G</a:t>
          </a:r>
          <a:r>
            <a:rPr lang="en-GB" sz="1500" kern="1200" dirty="0" smtClean="0">
              <a:latin typeface="Calibri" panose="020F0502020204030204" pitchFamily="34" charset="0"/>
              <a:cs typeface="Arial" panose="020B0604020202020204" pitchFamily="34" charset="0"/>
            </a:rPr>
            <a:t>overns the class, college and the wider community, staff and students understand that they are set for good reason and must be adhered to.</a:t>
          </a:r>
          <a:endParaRPr lang="en-GB" sz="1500" kern="1200" dirty="0">
            <a:latin typeface="Calibri" panose="020F0502020204030204" pitchFamily="34" charset="0"/>
          </a:endParaRPr>
        </a:p>
      </dsp:txBody>
      <dsp:txXfrm>
        <a:off x="3048000" y="0"/>
        <a:ext cx="3048000" cy="1659015"/>
      </dsp:txXfrm>
    </dsp:sp>
    <dsp:sp modelId="{F230F80D-9878-4EC4-BB4E-635C44F3787A}">
      <dsp:nvSpPr>
        <dsp:cNvPr id="0" name=""/>
        <dsp:cNvSpPr/>
      </dsp:nvSpPr>
      <dsp:spPr>
        <a:xfrm rot="10800000">
          <a:off x="0" y="2212020"/>
          <a:ext cx="3048000" cy="221202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latin typeface="Calibri" panose="020F0502020204030204" pitchFamily="34" charset="0"/>
            </a:rPr>
            <a:t>Democracy</a:t>
          </a:r>
        </a:p>
        <a:p>
          <a:pPr lvl="0" algn="ctr" defTabSz="666750">
            <a:lnSpc>
              <a:spcPct val="90000"/>
            </a:lnSpc>
            <a:spcBef>
              <a:spcPct val="0"/>
            </a:spcBef>
            <a:spcAft>
              <a:spcPct val="35000"/>
            </a:spcAft>
          </a:pPr>
          <a:r>
            <a:rPr lang="en-GB" sz="1500" kern="1200" dirty="0" smtClean="0">
              <a:latin typeface="Calibri" panose="020F0502020204030204" pitchFamily="34" charset="0"/>
              <a:cs typeface="Arial" panose="020B0604020202020204" pitchFamily="34" charset="0"/>
            </a:rPr>
            <a:t>Encourage and support staff/students to engage with democratic processes to inform decision making.</a:t>
          </a:r>
          <a:endParaRPr lang="en-GB" sz="1500" kern="1200" dirty="0">
            <a:latin typeface="Calibri" panose="020F0502020204030204" pitchFamily="34" charset="0"/>
          </a:endParaRPr>
        </a:p>
      </dsp:txBody>
      <dsp:txXfrm rot="10800000">
        <a:off x="0" y="2765024"/>
        <a:ext cx="3048000" cy="1659015"/>
      </dsp:txXfrm>
    </dsp:sp>
    <dsp:sp modelId="{869C2083-9733-49BA-B241-6DDB685B2E65}">
      <dsp:nvSpPr>
        <dsp:cNvPr id="0" name=""/>
        <dsp:cNvSpPr/>
      </dsp:nvSpPr>
      <dsp:spPr>
        <a:xfrm rot="5400000">
          <a:off x="3465990" y="1794029"/>
          <a:ext cx="221202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latin typeface="Calibri" panose="020F0502020204030204" pitchFamily="34" charset="0"/>
            </a:rPr>
            <a:t>Mutual respect and tolerance</a:t>
          </a:r>
        </a:p>
        <a:p>
          <a:pPr lvl="0" algn="ctr" defTabSz="666750">
            <a:lnSpc>
              <a:spcPct val="90000"/>
            </a:lnSpc>
            <a:spcBef>
              <a:spcPct val="0"/>
            </a:spcBef>
            <a:spcAft>
              <a:spcPct val="35000"/>
            </a:spcAft>
          </a:pPr>
          <a:r>
            <a:rPr lang="en-GB" sz="1500" kern="1200" dirty="0" smtClean="0">
              <a:latin typeface="Calibri" panose="020F0502020204030204" pitchFamily="34" charset="0"/>
              <a:cs typeface="Arial" panose="020B0604020202020204" pitchFamily="34" charset="0"/>
            </a:rPr>
            <a:t>Work together to create a learning and working environment free from discrimination and harassment. Where inappropriate behaviour is challenged</a:t>
          </a:r>
          <a:r>
            <a:rPr lang="en-GB" sz="1500" kern="1200" dirty="0" smtClean="0">
              <a:solidFill>
                <a:schemeClr val="tx2">
                  <a:lumMod val="75000"/>
                </a:schemeClr>
              </a:solidFill>
              <a:latin typeface="Calibri" panose="020F0502020204030204" pitchFamily="34" charset="0"/>
              <a:cs typeface="Arial" panose="020B0604020202020204" pitchFamily="34" charset="0"/>
            </a:rPr>
            <a:t>.</a:t>
          </a:r>
          <a:r>
            <a:rPr lang="en-GB" sz="1500" b="0" kern="1200" dirty="0" smtClean="0">
              <a:latin typeface="Calibri" panose="020F0502020204030204" pitchFamily="34" charset="0"/>
            </a:rPr>
            <a:t> </a:t>
          </a:r>
          <a:endParaRPr lang="en-GB" sz="1500" kern="1200" dirty="0">
            <a:latin typeface="Calibri" panose="020F0502020204030204" pitchFamily="34" charset="0"/>
          </a:endParaRPr>
        </a:p>
      </dsp:txBody>
      <dsp:txXfrm rot="-5400000">
        <a:off x="3048000" y="2765024"/>
        <a:ext cx="3048000" cy="1659015"/>
      </dsp:txXfrm>
    </dsp:sp>
    <dsp:sp modelId="{6D391046-53A2-4064-A0F2-2F2CD61261B2}">
      <dsp:nvSpPr>
        <dsp:cNvPr id="0" name=""/>
        <dsp:cNvSpPr/>
      </dsp:nvSpPr>
      <dsp:spPr>
        <a:xfrm>
          <a:off x="445306" y="1922024"/>
          <a:ext cx="5205386" cy="57999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Safeguarding and welfare at the heart of everything we do</a:t>
          </a:r>
          <a:endParaRPr lang="en-GB" sz="1500" kern="1200" dirty="0"/>
        </a:p>
      </dsp:txBody>
      <dsp:txXfrm>
        <a:off x="473619" y="1950337"/>
        <a:ext cx="5148760" cy="52336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0767C-34EE-4016-9215-4DCA7CAD724B}" type="datetimeFigureOut">
              <a:rPr lang="en-GB" smtClean="0"/>
              <a:t>13/04/2017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EE850-760A-4595-8FD4-07C6242EAB4E}" type="slidenum">
              <a:rPr lang="en-GB" smtClean="0"/>
              <a:t>‹#›</a:t>
            </a:fld>
            <a:endParaRPr lang="en-GB" dirty="0"/>
          </a:p>
        </p:txBody>
      </p:sp>
    </p:spTree>
    <p:extLst>
      <p:ext uri="{BB962C8B-B14F-4D97-AF65-F5344CB8AC3E}">
        <p14:creationId xmlns:p14="http://schemas.microsoft.com/office/powerpoint/2010/main" val="228206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1A2997-CFE3-4399-B078-FCBE1FE66BB5}" type="slidenum">
              <a:rPr lang="en-GB" smtClean="0"/>
              <a:t>7</a:t>
            </a:fld>
            <a:endParaRPr lang="en-GB" dirty="0"/>
          </a:p>
        </p:txBody>
      </p:sp>
    </p:spTree>
    <p:extLst>
      <p:ext uri="{BB962C8B-B14F-4D97-AF65-F5344CB8AC3E}">
        <p14:creationId xmlns:p14="http://schemas.microsoft.com/office/powerpoint/2010/main" val="406601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98654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sz="1200" b="1" dirty="0" smtClean="0"/>
              <a:t>At the current rate of progress it will take another:</a:t>
            </a:r>
          </a:p>
          <a:p>
            <a:pPr eaLnBrk="1" fontAlgn="auto" hangingPunct="1">
              <a:spcAft>
                <a:spcPts val="0"/>
              </a:spcAft>
              <a:buFont typeface="Arial" charset="0"/>
              <a:buNone/>
              <a:defRPr/>
            </a:pPr>
            <a:endParaRPr lang="en-GB" dirty="0" smtClean="0"/>
          </a:p>
          <a:p>
            <a:pPr eaLnBrk="1" fontAlgn="auto" hangingPunct="1">
              <a:spcAft>
                <a:spcPts val="0"/>
              </a:spcAft>
              <a:buFont typeface="Arial" charset="0"/>
              <a:buNone/>
              <a:defRPr/>
            </a:pPr>
            <a:r>
              <a:rPr lang="en-GB" dirty="0" smtClean="0"/>
              <a:t>30 years to achieve an equal number of women senior police officers;</a:t>
            </a:r>
          </a:p>
          <a:p>
            <a:pPr eaLnBrk="1" fontAlgn="auto" hangingPunct="1">
              <a:spcAft>
                <a:spcPts val="0"/>
              </a:spcAft>
              <a:buFont typeface="Arial" charset="0"/>
              <a:buNone/>
              <a:defRPr/>
            </a:pPr>
            <a:r>
              <a:rPr lang="en-GB" dirty="0" smtClean="0"/>
              <a:t>70 years to achieve an equal number of women Directors in the FTSE 100;</a:t>
            </a:r>
          </a:p>
          <a:p>
            <a:pPr eaLnBrk="1" fontAlgn="auto" hangingPunct="1">
              <a:spcAft>
                <a:spcPts val="0"/>
              </a:spcAft>
              <a:buFont typeface="Arial" charset="0"/>
              <a:buNone/>
              <a:defRPr/>
            </a:pPr>
            <a:r>
              <a:rPr lang="en-GB" dirty="0" smtClean="0"/>
              <a:t>45 years to achieve an equal number of women in Senior Judiciary;</a:t>
            </a:r>
          </a:p>
          <a:p>
            <a:pPr eaLnBrk="1" fontAlgn="auto" hangingPunct="1">
              <a:spcAft>
                <a:spcPts val="0"/>
              </a:spcAft>
              <a:buFont typeface="Arial" charset="0"/>
              <a:buNone/>
              <a:defRPr/>
            </a:pPr>
            <a:r>
              <a:rPr lang="en-GB" dirty="0" smtClean="0"/>
              <a:t>14 elections, or up to 70 years, to achieve an equal number of women MPs.</a:t>
            </a:r>
          </a:p>
          <a:p>
            <a:endParaRPr lang="en-GB" dirty="0"/>
          </a:p>
        </p:txBody>
      </p:sp>
      <p:sp>
        <p:nvSpPr>
          <p:cNvPr id="4" name="Slide Number Placeholder 3"/>
          <p:cNvSpPr>
            <a:spLocks noGrp="1"/>
          </p:cNvSpPr>
          <p:nvPr>
            <p:ph type="sldNum" sz="quarter" idx="10"/>
          </p:nvPr>
        </p:nvSpPr>
        <p:spPr/>
        <p:txBody>
          <a:bodyPr/>
          <a:lstStyle/>
          <a:p>
            <a:fld id="{081EE850-760A-4595-8FD4-07C6242EAB4E}" type="slidenum">
              <a:rPr lang="en-GB" smtClean="0"/>
              <a:t>11</a:t>
            </a:fld>
            <a:endParaRPr lang="en-GB" dirty="0"/>
          </a:p>
        </p:txBody>
      </p:sp>
    </p:spTree>
    <p:extLst>
      <p:ext uri="{BB962C8B-B14F-4D97-AF65-F5344CB8AC3E}">
        <p14:creationId xmlns:p14="http://schemas.microsoft.com/office/powerpoint/2010/main" val="397029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179573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283757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397445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172713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309049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40631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345674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5095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35851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3851177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53399-1215-471D-BC90-49B3B40379A3}" type="datetimeFigureOut">
              <a:rPr lang="en-GB" smtClean="0"/>
              <a:t>13/04/2017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081472-5EF9-4AAC-AFBC-507681DC74DB}" type="slidenum">
              <a:rPr lang="en-GB" smtClean="0"/>
              <a:t>‹#›</a:t>
            </a:fld>
            <a:endParaRPr lang="en-GB" dirty="0"/>
          </a:p>
        </p:txBody>
      </p:sp>
    </p:spTree>
    <p:extLst>
      <p:ext uri="{BB962C8B-B14F-4D97-AF65-F5344CB8AC3E}">
        <p14:creationId xmlns:p14="http://schemas.microsoft.com/office/powerpoint/2010/main" val="207509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53399-1215-471D-BC90-49B3B40379A3}" type="datetimeFigureOut">
              <a:rPr lang="en-GB" smtClean="0"/>
              <a:t>13/04/2017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81472-5EF9-4AAC-AFBC-507681DC74DB}" type="slidenum">
              <a:rPr lang="en-GB" smtClean="0"/>
              <a:t>‹#›</a:t>
            </a:fld>
            <a:endParaRPr lang="en-GB" dirty="0"/>
          </a:p>
        </p:txBody>
      </p:sp>
    </p:spTree>
    <p:extLst>
      <p:ext uri="{BB962C8B-B14F-4D97-AF65-F5344CB8AC3E}">
        <p14:creationId xmlns:p14="http://schemas.microsoft.com/office/powerpoint/2010/main" val="268556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g"/><Relationship Id="rId7" Type="http://schemas.openxmlformats.org/officeDocument/2006/relationships/diagramColors" Target="../diagrams/colors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Marketing Assets\All Presentations\Presentation slides and backgrounds\FE Powerpoint slides\New 'General' Slides\Welcome.jpg"/>
          <p:cNvPicPr>
            <a:picLocks noChangeAspect="1" noChangeArrowheads="1"/>
          </p:cNvPicPr>
          <p:nvPr/>
        </p:nvPicPr>
        <p:blipFill rotWithShape="1">
          <a:blip r:embed="rId2">
            <a:extLst>
              <a:ext uri="{28A0092B-C50C-407E-A947-70E740481C1C}">
                <a14:useLocalDpi xmlns:a14="http://schemas.microsoft.com/office/drawing/2010/main" val="0"/>
              </a:ext>
            </a:extLst>
          </a:blip>
          <a:srcRect t="49349" b="10751"/>
          <a:stretch/>
        </p:blipFill>
        <p:spPr bwMode="auto">
          <a:xfrm>
            <a:off x="195780" y="132078"/>
            <a:ext cx="8917661"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3568" y="3573016"/>
            <a:ext cx="7772400" cy="1470025"/>
          </a:xfrm>
        </p:spPr>
        <p:txBody>
          <a:bodyPr>
            <a:normAutofit fontScale="90000"/>
          </a:bodyPr>
          <a:lstStyle/>
          <a:p>
            <a:r>
              <a:rPr lang="en-GB" sz="4000" b="1" dirty="0" smtClean="0"/>
              <a:t/>
            </a:r>
            <a:br>
              <a:rPr lang="en-GB" sz="4000" b="1" dirty="0" smtClean="0"/>
            </a:br>
            <a:r>
              <a:rPr lang="en-GB" sz="4000" b="1" dirty="0" smtClean="0"/>
              <a:t>Overview </a:t>
            </a:r>
            <a:r>
              <a:rPr lang="en-GB" sz="4000" b="1" dirty="0"/>
              <a:t>of Equality, Diversity and </a:t>
            </a:r>
            <a:r>
              <a:rPr lang="en-GB" sz="4000" b="1" dirty="0" smtClean="0"/>
              <a:t>Inclusion</a:t>
            </a:r>
            <a:br>
              <a:rPr lang="en-GB" sz="4000" b="1" dirty="0" smtClean="0"/>
            </a:br>
            <a:r>
              <a:rPr lang="en-GB" sz="4800" dirty="0"/>
              <a:t/>
            </a:r>
            <a:br>
              <a:rPr lang="en-GB" sz="4800" dirty="0"/>
            </a:br>
            <a:endParaRPr lang="en-GB" dirty="0">
              <a:latin typeface="Arial Black" panose="020B0A04020102020204" pitchFamily="34" charset="0"/>
            </a:endParaRPr>
          </a:p>
        </p:txBody>
      </p:sp>
      <p:pic>
        <p:nvPicPr>
          <p:cNvPr id="5" name="Picture 4" descr="J:\Marketing Assets\All Presentations\Presentation slides and backgrounds\FE Powerpoint slides\New 'General' Slides\Welcome.jpg"/>
          <p:cNvPicPr>
            <a:picLocks noChangeAspect="1" noChangeArrowheads="1"/>
          </p:cNvPicPr>
          <p:nvPr/>
        </p:nvPicPr>
        <p:blipFill rotWithShape="1">
          <a:blip r:embed="rId2">
            <a:extLst>
              <a:ext uri="{28A0092B-C50C-407E-A947-70E740481C1C}">
                <a14:useLocalDpi xmlns:a14="http://schemas.microsoft.com/office/drawing/2010/main" val="0"/>
              </a:ext>
            </a:extLst>
          </a:blip>
          <a:srcRect t="88199"/>
          <a:stretch/>
        </p:blipFill>
        <p:spPr bwMode="auto">
          <a:xfrm>
            <a:off x="251520" y="5949280"/>
            <a:ext cx="9147348" cy="80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829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l Slides background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7650" name="Title 1"/>
          <p:cNvSpPr>
            <a:spLocks noGrp="1"/>
          </p:cNvSpPr>
          <p:nvPr>
            <p:ph type="title"/>
          </p:nvPr>
        </p:nvSpPr>
        <p:spPr>
          <a:xfrm>
            <a:off x="456485" y="230088"/>
            <a:ext cx="8229600" cy="1143000"/>
          </a:xfrm>
        </p:spPr>
        <p:txBody>
          <a:bodyPr>
            <a:normAutofit/>
          </a:bodyPr>
          <a:lstStyle/>
          <a:p>
            <a:pPr algn="l"/>
            <a:r>
              <a:rPr lang="en-GB" altLang="en-US" sz="4000" b="1" dirty="0" smtClean="0">
                <a:solidFill>
                  <a:srgbClr val="0070C0"/>
                </a:solidFill>
              </a:rPr>
              <a:t>Public Sector Equality Duty </a:t>
            </a:r>
          </a:p>
        </p:txBody>
      </p:sp>
      <p:sp>
        <p:nvSpPr>
          <p:cNvPr id="3" name="Content Placeholder 2"/>
          <p:cNvSpPr>
            <a:spLocks noGrp="1"/>
          </p:cNvSpPr>
          <p:nvPr>
            <p:ph idx="1"/>
          </p:nvPr>
        </p:nvSpPr>
        <p:spPr>
          <a:xfrm>
            <a:off x="456703" y="1268760"/>
            <a:ext cx="5832648" cy="4525963"/>
          </a:xfrm>
        </p:spPr>
        <p:txBody>
          <a:bodyPr>
            <a:normAutofit fontScale="85000" lnSpcReduction="20000"/>
          </a:bodyPr>
          <a:lstStyle/>
          <a:p>
            <a:pPr marL="0" indent="0" algn="just">
              <a:lnSpc>
                <a:spcPct val="110000"/>
              </a:lnSpc>
              <a:spcBef>
                <a:spcPts val="0"/>
              </a:spcBef>
              <a:buFont typeface="Arial" panose="020B0604020202020204" pitchFamily="34" charset="0"/>
              <a:buNone/>
              <a:defRPr/>
            </a:pPr>
            <a:r>
              <a:rPr lang="en-GB" sz="2400" dirty="0">
                <a:latin typeface="Calibri" panose="020F0502020204030204" pitchFamily="34" charset="0"/>
              </a:rPr>
              <a:t>The broad purpose of the </a:t>
            </a:r>
            <a:r>
              <a:rPr lang="en-GB" sz="2400" dirty="0" smtClean="0">
                <a:latin typeface="Calibri" panose="020F0502020204030204" pitchFamily="34" charset="0"/>
              </a:rPr>
              <a:t>duty </a:t>
            </a:r>
            <a:r>
              <a:rPr lang="en-GB" sz="2400" dirty="0">
                <a:latin typeface="Calibri" panose="020F0502020204030204" pitchFamily="34" charset="0"/>
              </a:rPr>
              <a:t>is to integrate consideration of equality and good relations into the day-to-day business of public authorities</a:t>
            </a:r>
            <a:r>
              <a:rPr lang="en-GB" sz="2400" dirty="0" smtClean="0">
                <a:latin typeface="Calibri" panose="020F0502020204030204" pitchFamily="34" charset="0"/>
              </a:rPr>
              <a:t>.</a:t>
            </a:r>
          </a:p>
          <a:p>
            <a:pPr marL="0" indent="0" algn="just">
              <a:lnSpc>
                <a:spcPct val="110000"/>
              </a:lnSpc>
              <a:spcBef>
                <a:spcPts val="0"/>
              </a:spcBef>
              <a:buFont typeface="Arial" panose="020B0604020202020204" pitchFamily="34" charset="0"/>
              <a:buNone/>
              <a:defRPr/>
            </a:pPr>
            <a:endParaRPr lang="en-GB" sz="2400" dirty="0" smtClean="0">
              <a:latin typeface="Calibri" panose="020F0502020204030204" pitchFamily="34" charset="0"/>
            </a:endParaRPr>
          </a:p>
          <a:p>
            <a:pPr marL="0" indent="0" algn="just">
              <a:lnSpc>
                <a:spcPct val="110000"/>
              </a:lnSpc>
              <a:spcBef>
                <a:spcPts val="0"/>
              </a:spcBef>
              <a:buFont typeface="Arial" panose="020B0604020202020204" pitchFamily="34" charset="0"/>
              <a:buNone/>
              <a:defRPr/>
            </a:pPr>
            <a:r>
              <a:rPr lang="en-GB" sz="2400" dirty="0" smtClean="0">
                <a:latin typeface="Calibri" panose="020F0502020204030204" pitchFamily="34" charset="0"/>
              </a:rPr>
              <a:t>In </a:t>
            </a:r>
            <a:r>
              <a:rPr lang="en-GB" sz="2400" dirty="0">
                <a:latin typeface="Calibri" panose="020F0502020204030204" pitchFamily="34" charset="0"/>
              </a:rPr>
              <a:t>summary, those subject to the equality duty must, in the exercise of their functions, have due regard to the need to</a:t>
            </a:r>
            <a:r>
              <a:rPr lang="en-GB" sz="2400" dirty="0" smtClean="0">
                <a:latin typeface="Calibri" panose="020F0502020204030204" pitchFamily="34" charset="0"/>
              </a:rPr>
              <a:t>:</a:t>
            </a:r>
          </a:p>
          <a:p>
            <a:pPr marL="0" indent="0">
              <a:lnSpc>
                <a:spcPct val="110000"/>
              </a:lnSpc>
              <a:spcBef>
                <a:spcPts val="0"/>
              </a:spcBef>
              <a:buFont typeface="Arial" panose="020B0604020202020204" pitchFamily="34" charset="0"/>
              <a:buNone/>
              <a:defRPr/>
            </a:pPr>
            <a:endParaRPr lang="en-GB" sz="2400" dirty="0">
              <a:latin typeface="Calibri" panose="020F0502020204030204" pitchFamily="34" charset="0"/>
            </a:endParaRPr>
          </a:p>
          <a:p>
            <a:pPr>
              <a:lnSpc>
                <a:spcPct val="110000"/>
              </a:lnSpc>
              <a:spcBef>
                <a:spcPts val="0"/>
              </a:spcBef>
              <a:defRPr/>
            </a:pPr>
            <a:r>
              <a:rPr lang="en-GB" sz="2400" dirty="0">
                <a:latin typeface="Calibri" panose="020F0502020204030204" pitchFamily="34" charset="0"/>
              </a:rPr>
              <a:t>Eliminate unlawful discrimination, harassment and victimisation and other conduct prohibited by the Act.</a:t>
            </a:r>
          </a:p>
          <a:p>
            <a:pPr>
              <a:lnSpc>
                <a:spcPct val="110000"/>
              </a:lnSpc>
              <a:spcBef>
                <a:spcPts val="0"/>
              </a:spcBef>
              <a:defRPr/>
            </a:pPr>
            <a:r>
              <a:rPr lang="en-GB" sz="2400" dirty="0">
                <a:latin typeface="Calibri" panose="020F0502020204030204" pitchFamily="34" charset="0"/>
              </a:rPr>
              <a:t>Advance equality of opportunity between people who share a protected characteristic and those who do not.</a:t>
            </a:r>
          </a:p>
          <a:p>
            <a:pPr>
              <a:lnSpc>
                <a:spcPct val="110000"/>
              </a:lnSpc>
              <a:spcBef>
                <a:spcPts val="0"/>
              </a:spcBef>
              <a:defRPr/>
            </a:pPr>
            <a:r>
              <a:rPr lang="en-GB" sz="2400" dirty="0">
                <a:latin typeface="Calibri" panose="020F0502020204030204" pitchFamily="34" charset="0"/>
              </a:rPr>
              <a:t>Foster good relations between people who share a protected characteristic and those who do not.</a:t>
            </a:r>
          </a:p>
          <a:p>
            <a:pPr marL="0" indent="0">
              <a:buFont typeface="Arial" panose="020B0604020202020204" pitchFamily="34" charset="0"/>
              <a:buNone/>
              <a:defRPr/>
            </a:pPr>
            <a:endParaRPr lang="en-GB" sz="2400" dirty="0" smtClean="0"/>
          </a:p>
        </p:txBody>
      </p:sp>
    </p:spTree>
    <p:extLst>
      <p:ext uri="{BB962C8B-B14F-4D97-AF65-F5344CB8AC3E}">
        <p14:creationId xmlns:p14="http://schemas.microsoft.com/office/powerpoint/2010/main" val="106499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 Slides background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7065963"/>
          </a:xfrm>
          <a:prstGeom prst="rect">
            <a:avLst/>
          </a:prstGeom>
        </p:spPr>
      </p:pic>
      <p:sp>
        <p:nvSpPr>
          <p:cNvPr id="4" name="Title 3"/>
          <p:cNvSpPr>
            <a:spLocks noGrp="1"/>
          </p:cNvSpPr>
          <p:nvPr>
            <p:ph type="title"/>
          </p:nvPr>
        </p:nvSpPr>
        <p:spPr>
          <a:xfrm>
            <a:off x="261815" y="274638"/>
            <a:ext cx="5382034" cy="778075"/>
          </a:xfrm>
        </p:spPr>
        <p:txBody>
          <a:bodyPr wrap="none" anchor="t" anchorCtr="0">
            <a:noAutofit/>
          </a:bodyPr>
          <a:lstStyle/>
          <a:p>
            <a:pPr algn="l"/>
            <a:r>
              <a:rPr lang="en-GB" sz="3600" b="1" dirty="0" smtClean="0">
                <a:solidFill>
                  <a:srgbClr val="0070C0"/>
                </a:solidFill>
              </a:rPr>
              <a:t>Equality legislation</a:t>
            </a:r>
            <a:endParaRPr lang="en-US" sz="3600" b="1" dirty="0">
              <a:solidFill>
                <a:srgbClr val="0070C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61814" y="1469786"/>
            <a:ext cx="6326409" cy="5179103"/>
          </a:xfrm>
        </p:spPr>
        <p:txBody>
          <a:bodyPr>
            <a:normAutofit fontScale="92500" lnSpcReduction="20000"/>
          </a:bodyPr>
          <a:lstStyle/>
          <a:p>
            <a:pPr marL="0" indent="0" algn="ctr">
              <a:buClr>
                <a:srgbClr val="0077C7"/>
              </a:buClr>
              <a:buNone/>
            </a:pPr>
            <a:endParaRPr lang="en-US" sz="1600" b="1" dirty="0" smtClean="0">
              <a:solidFill>
                <a:srgbClr val="0070C0"/>
              </a:solidFill>
              <a:latin typeface="Calibri" panose="020F0502020204030204" pitchFamily="34" charset="0"/>
              <a:cs typeface="Arial" panose="020B0604020202020204" pitchFamily="34" charset="0"/>
            </a:endParaRPr>
          </a:p>
          <a:p>
            <a:pPr indent="-254000">
              <a:spcBef>
                <a:spcPts val="0"/>
              </a:spcBef>
              <a:buFont typeface="Arial" charset="0"/>
              <a:buChar char="•"/>
              <a:defRPr/>
            </a:pPr>
            <a:r>
              <a:rPr lang="en-GB" sz="1900" dirty="0" smtClean="0">
                <a:latin typeface="Calibri" panose="020F0502020204030204" pitchFamily="34" charset="0"/>
              </a:rPr>
              <a:t>51% of </a:t>
            </a:r>
            <a:r>
              <a:rPr lang="en-GB" sz="1900" dirty="0">
                <a:latin typeface="Calibri" panose="020F0502020204030204" pitchFamily="34" charset="0"/>
              </a:rPr>
              <a:t>the British </a:t>
            </a:r>
            <a:r>
              <a:rPr lang="en-GB" sz="1900" dirty="0" smtClean="0">
                <a:latin typeface="Calibri" panose="020F0502020204030204" pitchFamily="34" charset="0"/>
              </a:rPr>
              <a:t>population are women;  </a:t>
            </a:r>
          </a:p>
          <a:p>
            <a:pPr indent="-254000">
              <a:spcBef>
                <a:spcPts val="0"/>
              </a:spcBef>
              <a:buFont typeface="Arial" charset="0"/>
              <a:buChar char="•"/>
              <a:defRPr/>
            </a:pPr>
            <a:r>
              <a:rPr lang="en-GB" sz="1900" dirty="0" smtClean="0">
                <a:latin typeface="Calibri" panose="020F0502020204030204" pitchFamily="34" charset="0"/>
              </a:rPr>
              <a:t>47</a:t>
            </a:r>
            <a:r>
              <a:rPr lang="en-GB" sz="1900" dirty="0">
                <a:latin typeface="Calibri" panose="020F0502020204030204" pitchFamily="34" charset="0"/>
              </a:rPr>
              <a:t>% of the UK workforce are </a:t>
            </a:r>
            <a:r>
              <a:rPr lang="en-GB" sz="1900" dirty="0" smtClean="0">
                <a:latin typeface="Calibri" panose="020F0502020204030204" pitchFamily="34" charset="0"/>
              </a:rPr>
              <a:t>women; </a:t>
            </a:r>
          </a:p>
          <a:p>
            <a:pPr indent="-254000">
              <a:spcBef>
                <a:spcPts val="0"/>
              </a:spcBef>
              <a:buFont typeface="Arial" charset="0"/>
              <a:buChar char="•"/>
              <a:defRPr/>
            </a:pPr>
            <a:r>
              <a:rPr lang="en-GB" sz="1900" dirty="0" smtClean="0">
                <a:latin typeface="Calibri" panose="020F0502020204030204" pitchFamily="34" charset="0"/>
              </a:rPr>
              <a:t>Women are </a:t>
            </a:r>
            <a:r>
              <a:rPr lang="en-GB" sz="1900" dirty="0">
                <a:latin typeface="Calibri" panose="020F0502020204030204" pitchFamily="34" charset="0"/>
              </a:rPr>
              <a:t>better educated than ever before, </a:t>
            </a:r>
            <a:r>
              <a:rPr lang="en-GB" sz="1900" dirty="0" smtClean="0">
                <a:latin typeface="Calibri" panose="020F0502020204030204" pitchFamily="34" charset="0"/>
              </a:rPr>
              <a:t>(girls outperform boys </a:t>
            </a:r>
            <a:r>
              <a:rPr lang="en-GB" sz="1900" dirty="0">
                <a:latin typeface="Calibri" panose="020F0502020204030204" pitchFamily="34" charset="0"/>
              </a:rPr>
              <a:t>at both school and </a:t>
            </a:r>
            <a:r>
              <a:rPr lang="en-GB" sz="1900" dirty="0" smtClean="0">
                <a:latin typeface="Calibri" panose="020F0502020204030204" pitchFamily="34" charset="0"/>
              </a:rPr>
              <a:t>University);</a:t>
            </a:r>
            <a:endParaRPr lang="en-GB" sz="1900" dirty="0">
              <a:latin typeface="Calibri" panose="020F0502020204030204" pitchFamily="34" charset="0"/>
            </a:endParaRPr>
          </a:p>
          <a:p>
            <a:pPr indent="-254000">
              <a:spcBef>
                <a:spcPts val="0"/>
              </a:spcBef>
              <a:buFont typeface="Arial" charset="0"/>
              <a:buChar char="•"/>
              <a:defRPr/>
            </a:pPr>
            <a:r>
              <a:rPr lang="en-GB" sz="1900" dirty="0" smtClean="0">
                <a:latin typeface="Calibri" panose="020F0502020204030204" pitchFamily="34" charset="0"/>
              </a:rPr>
              <a:t>Young</a:t>
            </a:r>
            <a:r>
              <a:rPr lang="en-GB" sz="1900" dirty="0">
                <a:latin typeface="Calibri" panose="020F0502020204030204" pitchFamily="34" charset="0"/>
              </a:rPr>
              <a:t>, well qualified women </a:t>
            </a:r>
            <a:r>
              <a:rPr lang="en-GB" sz="1900" dirty="0" smtClean="0">
                <a:latin typeface="Calibri" panose="020F0502020204030204" pitchFamily="34" charset="0"/>
              </a:rPr>
              <a:t>enter the </a:t>
            </a:r>
            <a:r>
              <a:rPr lang="en-GB" sz="1900" dirty="0">
                <a:latin typeface="Calibri" panose="020F0502020204030204" pitchFamily="34" charset="0"/>
              </a:rPr>
              <a:t>labour market in increasing numbers, as well as populating </a:t>
            </a:r>
            <a:r>
              <a:rPr lang="en-GB" sz="1900" dirty="0" smtClean="0">
                <a:latin typeface="Calibri" panose="020F0502020204030204" pitchFamily="34" charset="0"/>
              </a:rPr>
              <a:t>ranks </a:t>
            </a:r>
            <a:r>
              <a:rPr lang="en-GB" sz="1900" dirty="0">
                <a:latin typeface="Calibri" panose="020F0502020204030204" pitchFamily="34" charset="0"/>
              </a:rPr>
              <a:t>of middle management.  </a:t>
            </a:r>
          </a:p>
          <a:p>
            <a:pPr indent="-254000" algn="ctr">
              <a:spcBef>
                <a:spcPts val="0"/>
              </a:spcBef>
              <a:buNone/>
            </a:pPr>
            <a:endParaRPr lang="en-GB" sz="1900" dirty="0">
              <a:solidFill>
                <a:schemeClr val="accent1">
                  <a:lumMod val="75000"/>
                </a:schemeClr>
              </a:solidFill>
              <a:latin typeface="Calibri" panose="020F0502020204030204" pitchFamily="34" charset="0"/>
            </a:endParaRPr>
          </a:p>
          <a:p>
            <a:pPr marL="0" indent="0">
              <a:buNone/>
              <a:defRPr/>
            </a:pPr>
            <a:r>
              <a:rPr lang="en-GB" sz="1900" b="1" dirty="0" smtClean="0">
                <a:latin typeface="Calibri" panose="020F0502020204030204" pitchFamily="34" charset="0"/>
              </a:rPr>
              <a:t>These </a:t>
            </a:r>
            <a:r>
              <a:rPr lang="en-GB" sz="1900" b="1" dirty="0">
                <a:latin typeface="Calibri" panose="020F0502020204030204" pitchFamily="34" charset="0"/>
              </a:rPr>
              <a:t>changes are not yet reflected in </a:t>
            </a:r>
            <a:r>
              <a:rPr lang="en-GB" sz="1900" b="1" dirty="0" smtClean="0">
                <a:latin typeface="Calibri" panose="020F0502020204030204" pitchFamily="34" charset="0"/>
              </a:rPr>
              <a:t>senior </a:t>
            </a:r>
            <a:r>
              <a:rPr lang="en-GB" sz="1900" b="1" dirty="0">
                <a:latin typeface="Calibri" panose="020F0502020204030204" pitchFamily="34" charset="0"/>
              </a:rPr>
              <a:t>ranks of </a:t>
            </a:r>
            <a:r>
              <a:rPr lang="en-GB" sz="1900" b="1" dirty="0" smtClean="0">
                <a:latin typeface="Calibri" panose="020F0502020204030204" pitchFamily="34" charset="0"/>
              </a:rPr>
              <a:t>organisations.</a:t>
            </a:r>
            <a:r>
              <a:rPr lang="en-GB" sz="1900" dirty="0">
                <a:latin typeface="Calibri" panose="020F0502020204030204" pitchFamily="34" charset="0"/>
              </a:rPr>
              <a:t> </a:t>
            </a:r>
            <a:endParaRPr lang="en-GB" sz="1900" dirty="0" smtClean="0">
              <a:latin typeface="Calibri" panose="020F0502020204030204" pitchFamily="34" charset="0"/>
            </a:endParaRPr>
          </a:p>
          <a:p>
            <a:pPr indent="-254000">
              <a:buNone/>
              <a:defRPr/>
            </a:pPr>
            <a:endParaRPr lang="en-GB" sz="1900" dirty="0" smtClean="0">
              <a:latin typeface="Calibri" panose="020F0502020204030204" pitchFamily="34" charset="0"/>
            </a:endParaRPr>
          </a:p>
          <a:p>
            <a:pPr indent="-254000">
              <a:defRPr/>
            </a:pPr>
            <a:r>
              <a:rPr lang="en-GB" sz="1900" dirty="0" smtClean="0">
                <a:latin typeface="Calibri" panose="020F0502020204030204" pitchFamily="34" charset="0"/>
              </a:rPr>
              <a:t>Disabled </a:t>
            </a:r>
            <a:r>
              <a:rPr lang="en-GB" sz="1900" dirty="0">
                <a:latin typeface="Calibri" panose="020F0502020204030204" pitchFamily="34" charset="0"/>
              </a:rPr>
              <a:t>people are more than twice as likely to be unemployed as non-disabled people;</a:t>
            </a:r>
          </a:p>
          <a:p>
            <a:pPr indent="-254000">
              <a:buFont typeface="Arial" charset="0"/>
              <a:buChar char="•"/>
              <a:defRPr/>
            </a:pPr>
            <a:r>
              <a:rPr lang="en-GB" sz="1900" dirty="0">
                <a:latin typeface="Calibri" panose="020F0502020204030204" pitchFamily="34" charset="0"/>
              </a:rPr>
              <a:t>In FE sector only 2% Principals &amp; 6% managers </a:t>
            </a:r>
            <a:r>
              <a:rPr lang="en-GB" sz="1900" dirty="0" smtClean="0">
                <a:latin typeface="Calibri" panose="020F0502020204030204" pitchFamily="34" charset="0"/>
              </a:rPr>
              <a:t>are from </a:t>
            </a:r>
          </a:p>
          <a:p>
            <a:pPr marL="360363" indent="0">
              <a:buNone/>
              <a:defRPr/>
            </a:pPr>
            <a:r>
              <a:rPr lang="en-GB" sz="1900" dirty="0" smtClean="0">
                <a:latin typeface="Calibri" panose="020F0502020204030204" pitchFamily="34" charset="0"/>
              </a:rPr>
              <a:t>ethnic </a:t>
            </a:r>
            <a:r>
              <a:rPr lang="en-GB" sz="1900" dirty="0">
                <a:latin typeface="Calibri" panose="020F0502020204030204" pitchFamily="34" charset="0"/>
              </a:rPr>
              <a:t>communities </a:t>
            </a:r>
            <a:r>
              <a:rPr lang="en-GB" sz="1900" dirty="0" smtClean="0">
                <a:latin typeface="Calibri" panose="020F0502020204030204" pitchFamily="34" charset="0"/>
              </a:rPr>
              <a:t>(10</a:t>
            </a:r>
            <a:r>
              <a:rPr lang="en-GB" sz="1900" dirty="0">
                <a:latin typeface="Calibri" panose="020F0502020204030204" pitchFamily="34" charset="0"/>
              </a:rPr>
              <a:t>% in UK </a:t>
            </a:r>
            <a:r>
              <a:rPr lang="en-GB" sz="1900" dirty="0" smtClean="0">
                <a:latin typeface="Calibri" panose="020F0502020204030204" pitchFamily="34" charset="0"/>
              </a:rPr>
              <a:t>population);</a:t>
            </a:r>
            <a:endParaRPr lang="en-GB" sz="1900" dirty="0">
              <a:latin typeface="Calibri" panose="020F0502020204030204" pitchFamily="34" charset="0"/>
            </a:endParaRPr>
          </a:p>
          <a:p>
            <a:pPr indent="-254000">
              <a:buFont typeface="Arial" charset="0"/>
              <a:buChar char="•"/>
              <a:defRPr/>
            </a:pPr>
            <a:r>
              <a:rPr lang="en-GB" sz="1900" dirty="0">
                <a:latin typeface="Calibri" panose="020F0502020204030204" pitchFamily="34" charset="0"/>
              </a:rPr>
              <a:t>6 out of 10 gay and lesbian school pupils experience homophobic </a:t>
            </a:r>
            <a:r>
              <a:rPr lang="en-GB" sz="1900" dirty="0" smtClean="0">
                <a:latin typeface="Calibri" panose="020F0502020204030204" pitchFamily="34" charset="0"/>
              </a:rPr>
              <a:t>bullying.</a:t>
            </a:r>
            <a:endParaRPr lang="en-GB" sz="1900" dirty="0">
              <a:latin typeface="Calibri" panose="020F0502020204030204" pitchFamily="34" charset="0"/>
            </a:endParaRPr>
          </a:p>
          <a:p>
            <a:pPr marL="0" indent="0" algn="ctr">
              <a:buClr>
                <a:srgbClr val="0077C7"/>
              </a:buClr>
              <a:buNone/>
            </a:pPr>
            <a:endParaRPr lang="en-US" sz="1800" dirty="0">
              <a:latin typeface="Calibri" panose="020F0502020204030204" pitchFamily="34" charset="0"/>
            </a:endParaRPr>
          </a:p>
          <a:p>
            <a:pPr marL="0" indent="0" algn="ctr">
              <a:buNone/>
              <a:defRPr/>
            </a:pPr>
            <a:r>
              <a:rPr lang="en-GB" sz="1800" dirty="0" smtClean="0">
                <a:solidFill>
                  <a:srgbClr val="0070C0"/>
                </a:solidFill>
                <a:latin typeface="Calibri" panose="020F0502020204030204" pitchFamily="34" charset="0"/>
              </a:rPr>
              <a:t>LEGISLATION </a:t>
            </a:r>
            <a:r>
              <a:rPr lang="en-GB" sz="1800" dirty="0">
                <a:solidFill>
                  <a:srgbClr val="0070C0"/>
                </a:solidFill>
                <a:latin typeface="Calibri" panose="020F0502020204030204" pitchFamily="34" charset="0"/>
              </a:rPr>
              <a:t>IS NOT SUFFICIENT ON ITS OWN</a:t>
            </a:r>
          </a:p>
          <a:p>
            <a:pPr marL="0" indent="0" algn="ctr">
              <a:spcBef>
                <a:spcPts val="0"/>
              </a:spcBef>
              <a:buClr>
                <a:srgbClr val="0077C7"/>
              </a:buClr>
              <a:buNone/>
            </a:pPr>
            <a:endParaRPr lang="en-GB" sz="2000" b="1" dirty="0" smtClean="0">
              <a:latin typeface="Calibri" panose="020F0502020204030204" pitchFamily="34" charset="0"/>
            </a:endParaRPr>
          </a:p>
          <a:p>
            <a:pPr marL="0" indent="0" algn="ctr">
              <a:spcBef>
                <a:spcPts val="0"/>
              </a:spcBef>
              <a:buClr>
                <a:srgbClr val="0077C7"/>
              </a:buClr>
              <a:buNone/>
            </a:pPr>
            <a:endParaRPr lang="en-US" sz="2000" dirty="0">
              <a:latin typeface="Calibri" panose="020F0502020204030204" pitchFamily="34" charset="0"/>
            </a:endParaRPr>
          </a:p>
        </p:txBody>
      </p:sp>
      <p:sp>
        <p:nvSpPr>
          <p:cNvPr id="6" name="TextBox 5"/>
          <p:cNvSpPr txBox="1"/>
          <p:nvPr/>
        </p:nvSpPr>
        <p:spPr>
          <a:xfrm>
            <a:off x="2622770" y="2953233"/>
            <a:ext cx="184666" cy="369332"/>
          </a:xfrm>
          <a:prstGeom prst="rect">
            <a:avLst/>
          </a:prstGeom>
          <a:noFill/>
        </p:spPr>
        <p:txBody>
          <a:bodyPr wrap="none" rtlCol="0">
            <a:spAutoFit/>
          </a:bodyPr>
          <a:lstStyle/>
          <a:p>
            <a:endParaRPr lang="en-US" dirty="0"/>
          </a:p>
        </p:txBody>
      </p:sp>
      <p:sp>
        <p:nvSpPr>
          <p:cNvPr id="7" name="Down Arrow 6"/>
          <p:cNvSpPr/>
          <p:nvPr/>
        </p:nvSpPr>
        <p:spPr>
          <a:xfrm>
            <a:off x="9536113" y="4424363"/>
            <a:ext cx="188912" cy="19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03000 267979</a:t>
            </a:r>
            <a:endParaRPr lang="en-GB" sz="1100" dirty="0">
              <a:effectLst/>
              <a:ea typeface="Calibri" panose="020F0502020204030204" pitchFamily="34" charset="0"/>
              <a:cs typeface="Times New Roman" panose="02020603050405020304" pitchFamily="18" charset="0"/>
            </a:endParaRPr>
          </a:p>
        </p:txBody>
      </p:sp>
      <p:sp>
        <p:nvSpPr>
          <p:cNvPr id="8" name="Down Arrow 7"/>
          <p:cNvSpPr/>
          <p:nvPr/>
        </p:nvSpPr>
        <p:spPr>
          <a:xfrm>
            <a:off x="9531350" y="5197475"/>
            <a:ext cx="188913" cy="188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03000 267979</a:t>
            </a:r>
            <a:endParaRPr lang="en-GB" sz="1100" dirty="0">
              <a:effectLst/>
              <a:ea typeface="Calibri" panose="020F0502020204030204" pitchFamily="34" charset="0"/>
              <a:cs typeface="Times New Roman" panose="02020603050405020304" pitchFamily="18" charset="0"/>
            </a:endParaRPr>
          </a:p>
        </p:txBody>
      </p:sp>
      <p:sp>
        <p:nvSpPr>
          <p:cNvPr id="9" name="Down Arrow 8"/>
          <p:cNvSpPr/>
          <p:nvPr/>
        </p:nvSpPr>
        <p:spPr>
          <a:xfrm>
            <a:off x="9515475" y="5942013"/>
            <a:ext cx="188913" cy="187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03000 267979</a:t>
            </a:r>
            <a:endParaRPr lang="en-GB" sz="1100" dirty="0">
              <a:effectLst/>
              <a:ea typeface="Calibri" panose="020F0502020204030204" pitchFamily="34" charset="0"/>
              <a:cs typeface="Times New Roman" panose="02020603050405020304" pitchFamily="18" charset="0"/>
            </a:endParaRPr>
          </a:p>
        </p:txBody>
      </p:sp>
      <p:sp>
        <p:nvSpPr>
          <p:cNvPr id="10" name="Down Arrow 9"/>
          <p:cNvSpPr/>
          <p:nvPr/>
        </p:nvSpPr>
        <p:spPr>
          <a:xfrm>
            <a:off x="9531350" y="6875463"/>
            <a:ext cx="190500" cy="19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03000 267979</a:t>
            </a:r>
            <a:endParaRPr lang="en-GB" sz="1100" dirty="0">
              <a:effectLst/>
              <a:ea typeface="Calibri" panose="020F0502020204030204" pitchFamily="34" charset="0"/>
              <a:cs typeface="Times New Roman" panose="02020603050405020304" pitchFamily="18" charset="0"/>
            </a:endParaRPr>
          </a:p>
        </p:txBody>
      </p:sp>
      <p:sp>
        <p:nvSpPr>
          <p:cNvPr id="11" name="Down Arrow 10"/>
          <p:cNvSpPr/>
          <p:nvPr/>
        </p:nvSpPr>
        <p:spPr>
          <a:xfrm>
            <a:off x="9531350" y="7797800"/>
            <a:ext cx="190500" cy="19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03000 267979</a:t>
            </a:r>
            <a:endParaRPr lang="en-GB" sz="1100" dirty="0">
              <a:effectLst/>
              <a:ea typeface="Calibri" panose="020F0502020204030204" pitchFamily="34" charset="0"/>
              <a:cs typeface="Times New Roman" panose="02020603050405020304" pitchFamily="18" charset="0"/>
            </a:endParaRPr>
          </a:p>
        </p:txBody>
      </p:sp>
      <p:sp>
        <p:nvSpPr>
          <p:cNvPr id="13" name="Rectangle 12"/>
          <p:cNvSpPr/>
          <p:nvPr/>
        </p:nvSpPr>
        <p:spPr>
          <a:xfrm>
            <a:off x="294044" y="908720"/>
            <a:ext cx="5845583" cy="646331"/>
          </a:xfrm>
          <a:prstGeom prst="rect">
            <a:avLst/>
          </a:prstGeom>
        </p:spPr>
        <p:txBody>
          <a:bodyPr wrap="square">
            <a:spAutoFit/>
          </a:bodyPr>
          <a:lstStyle/>
          <a:p>
            <a:pPr>
              <a:defRPr/>
            </a:pPr>
            <a:r>
              <a:rPr lang="en-GB" dirty="0"/>
              <a:t>Despite </a:t>
            </a:r>
            <a:r>
              <a:rPr lang="en-GB" dirty="0" smtClean="0"/>
              <a:t>30 </a:t>
            </a:r>
            <a:r>
              <a:rPr lang="en-GB" dirty="0"/>
              <a:t>years of EQUALITY legislation the impact has been limited;</a:t>
            </a:r>
          </a:p>
        </p:txBody>
      </p:sp>
    </p:spTree>
    <p:extLst>
      <p:ext uri="{BB962C8B-B14F-4D97-AF65-F5344CB8AC3E}">
        <p14:creationId xmlns:p14="http://schemas.microsoft.com/office/powerpoint/2010/main" val="159803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l Slides background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8674" name="Title 1"/>
          <p:cNvSpPr>
            <a:spLocks noGrp="1"/>
          </p:cNvSpPr>
          <p:nvPr>
            <p:ph type="title"/>
          </p:nvPr>
        </p:nvSpPr>
        <p:spPr>
          <a:xfrm>
            <a:off x="-972616" y="296863"/>
            <a:ext cx="8229600" cy="1143000"/>
          </a:xfrm>
        </p:spPr>
        <p:txBody>
          <a:bodyPr/>
          <a:lstStyle/>
          <a:p>
            <a:r>
              <a:rPr lang="en-GB" altLang="en-US" b="1" dirty="0" smtClean="0">
                <a:solidFill>
                  <a:srgbClr val="0070C0"/>
                </a:solidFill>
              </a:rPr>
              <a:t>Single Equality Scheme</a:t>
            </a:r>
          </a:p>
        </p:txBody>
      </p:sp>
      <p:sp>
        <p:nvSpPr>
          <p:cNvPr id="3" name="Content Placeholder 2"/>
          <p:cNvSpPr>
            <a:spLocks noGrp="1"/>
          </p:cNvSpPr>
          <p:nvPr>
            <p:ph idx="1"/>
          </p:nvPr>
        </p:nvSpPr>
        <p:spPr>
          <a:xfrm>
            <a:off x="323528" y="1340768"/>
            <a:ext cx="5904656" cy="4680520"/>
          </a:xfrm>
        </p:spPr>
        <p:txBody>
          <a:bodyPr>
            <a:normAutofit lnSpcReduction="10000"/>
          </a:bodyPr>
          <a:lstStyle/>
          <a:p>
            <a:pPr marL="0" indent="0">
              <a:lnSpc>
                <a:spcPct val="110000"/>
              </a:lnSpc>
              <a:spcBef>
                <a:spcPts val="0"/>
              </a:spcBef>
              <a:buFont typeface="Arial" panose="020B0604020202020204" pitchFamily="34" charset="0"/>
              <a:buNone/>
              <a:defRPr/>
            </a:pPr>
            <a:r>
              <a:rPr lang="en-GB" sz="2400" dirty="0">
                <a:latin typeface="Calibri" panose="020F0502020204030204" pitchFamily="34" charset="0"/>
              </a:rPr>
              <a:t>We will meet our legal duties under the Equality Act 2010 to promote equality by;</a:t>
            </a:r>
          </a:p>
          <a:p>
            <a:pPr>
              <a:lnSpc>
                <a:spcPct val="110000"/>
              </a:lnSpc>
              <a:spcBef>
                <a:spcPts val="0"/>
              </a:spcBef>
              <a:defRPr/>
            </a:pPr>
            <a:r>
              <a:rPr lang="en-GB" sz="2400" dirty="0">
                <a:latin typeface="Calibri" panose="020F0502020204030204" pitchFamily="34" charset="0"/>
              </a:rPr>
              <a:t>driving the agenda at the highest level</a:t>
            </a:r>
          </a:p>
          <a:p>
            <a:pPr>
              <a:lnSpc>
                <a:spcPct val="110000"/>
              </a:lnSpc>
              <a:spcBef>
                <a:spcPts val="0"/>
              </a:spcBef>
              <a:defRPr/>
            </a:pPr>
            <a:r>
              <a:rPr lang="en-GB" sz="2400" dirty="0">
                <a:latin typeface="Calibri" panose="020F0502020204030204" pitchFamily="34" charset="0"/>
              </a:rPr>
              <a:t>developing and raising awareness across the organisation</a:t>
            </a:r>
          </a:p>
          <a:p>
            <a:pPr>
              <a:lnSpc>
                <a:spcPct val="110000"/>
              </a:lnSpc>
              <a:spcBef>
                <a:spcPts val="0"/>
              </a:spcBef>
              <a:defRPr/>
            </a:pPr>
            <a:r>
              <a:rPr lang="en-GB" sz="2400" dirty="0">
                <a:latin typeface="Calibri" panose="020F0502020204030204" pitchFamily="34" charset="0"/>
              </a:rPr>
              <a:t>sharing good practice</a:t>
            </a:r>
          </a:p>
          <a:p>
            <a:pPr>
              <a:lnSpc>
                <a:spcPct val="110000"/>
              </a:lnSpc>
              <a:spcBef>
                <a:spcPts val="0"/>
              </a:spcBef>
              <a:defRPr/>
            </a:pPr>
            <a:r>
              <a:rPr lang="en-GB" sz="2400" dirty="0">
                <a:latin typeface="Calibri" panose="020F0502020204030204" pitchFamily="34" charset="0"/>
              </a:rPr>
              <a:t>working with learners, staff and external partners to address barriers faced by particular groups to allow full participation</a:t>
            </a:r>
          </a:p>
          <a:p>
            <a:pPr>
              <a:lnSpc>
                <a:spcPct val="110000"/>
              </a:lnSpc>
              <a:spcBef>
                <a:spcPts val="0"/>
              </a:spcBef>
              <a:defRPr/>
            </a:pPr>
            <a:r>
              <a:rPr lang="en-GB" sz="2400" dirty="0">
                <a:latin typeface="Calibri" panose="020F0502020204030204" pitchFamily="34" charset="0"/>
              </a:rPr>
              <a:t>monitoring, measuring and evaluating the impact of Equality and Diversity policies, and practice.</a:t>
            </a:r>
          </a:p>
          <a:p>
            <a:pPr marL="0" indent="0">
              <a:buFont typeface="Arial" panose="020B0604020202020204" pitchFamily="34" charset="0"/>
              <a:buNone/>
              <a:defRPr/>
            </a:pPr>
            <a:endParaRPr lang="en-GB" dirty="0"/>
          </a:p>
        </p:txBody>
      </p:sp>
    </p:spTree>
    <p:extLst>
      <p:ext uri="{BB962C8B-B14F-4D97-AF65-F5344CB8AC3E}">
        <p14:creationId xmlns:p14="http://schemas.microsoft.com/office/powerpoint/2010/main" val="270696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J:\Marketing Resources\141003_All Presentations\Presentation Slide Background (School Liason)\131210_FE Powerpoint slides\Jpegs blank\131210_artanddesig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168"/>
          <a:stretch/>
        </p:blipFill>
        <p:spPr bwMode="auto">
          <a:xfrm>
            <a:off x="1429" y="0"/>
            <a:ext cx="9151815" cy="6847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209827"/>
            <a:ext cx="8229600" cy="1143000"/>
          </a:xfrm>
        </p:spPr>
        <p:txBody>
          <a:bodyPr>
            <a:noAutofit/>
          </a:bodyPr>
          <a:lstStyle/>
          <a:p>
            <a:pPr algn="l"/>
            <a:r>
              <a:rPr lang="en-US" sz="3000" b="1" dirty="0" smtClean="0">
                <a:solidFill>
                  <a:srgbClr val="0077C7"/>
                </a:solidFill>
                <a:latin typeface=""/>
              </a:rPr>
              <a:t>Embedding </a:t>
            </a:r>
            <a:r>
              <a:rPr lang="en-US" sz="3000" b="1" dirty="0">
                <a:solidFill>
                  <a:srgbClr val="0077C7"/>
                </a:solidFill>
                <a:latin typeface=""/>
              </a:rPr>
              <a:t>British Values </a:t>
            </a:r>
            <a:r>
              <a:rPr lang="en-US" sz="3000" b="1" dirty="0" smtClean="0">
                <a:solidFill>
                  <a:srgbClr val="0077C7"/>
                </a:solidFill>
                <a:latin typeface=""/>
              </a:rPr>
              <a:t/>
            </a:r>
            <a:br>
              <a:rPr lang="en-US" sz="3000" b="1" dirty="0" smtClean="0">
                <a:solidFill>
                  <a:srgbClr val="0077C7"/>
                </a:solidFill>
                <a:latin typeface=""/>
              </a:rPr>
            </a:br>
            <a:r>
              <a:rPr lang="en-US" sz="3000" b="1" dirty="0" smtClean="0">
                <a:solidFill>
                  <a:srgbClr val="0077C7"/>
                </a:solidFill>
                <a:latin typeface=""/>
              </a:rPr>
              <a:t>and Prevent</a:t>
            </a:r>
            <a:endParaRPr lang="en-GB" sz="3000" dirty="0"/>
          </a:p>
        </p:txBody>
      </p:sp>
      <p:pic>
        <p:nvPicPr>
          <p:cNvPr id="7" name="Picture 6" descr="Apprenticeship background slides7.jpg"/>
          <p:cNvPicPr>
            <a:picLocks noChangeAspect="1"/>
          </p:cNvPicPr>
          <p:nvPr/>
        </p:nvPicPr>
        <p:blipFill rotWithShape="1">
          <a:blip r:embed="rId3">
            <a:extLst>
              <a:ext uri="{28A0092B-C50C-407E-A947-70E740481C1C}">
                <a14:useLocalDpi xmlns:a14="http://schemas.microsoft.com/office/drawing/2010/main" val="0"/>
              </a:ext>
            </a:extLst>
          </a:blip>
          <a:srcRect t="86749" r="70486"/>
          <a:stretch/>
        </p:blipFill>
        <p:spPr>
          <a:xfrm>
            <a:off x="1429" y="5949280"/>
            <a:ext cx="2698363" cy="908720"/>
          </a:xfrm>
          <a:prstGeom prst="rect">
            <a:avLst/>
          </a:prstGeom>
        </p:spPr>
      </p:pic>
      <p:graphicFrame>
        <p:nvGraphicFramePr>
          <p:cNvPr id="11" name="Diagram 10"/>
          <p:cNvGraphicFramePr/>
          <p:nvPr>
            <p:extLst>
              <p:ext uri="{D42A27DB-BD31-4B8C-83A1-F6EECF244321}">
                <p14:modId xmlns:p14="http://schemas.microsoft.com/office/powerpoint/2010/main" val="1987910964"/>
              </p:ext>
            </p:extLst>
          </p:nvPr>
        </p:nvGraphicFramePr>
        <p:xfrm>
          <a:off x="144452" y="1412776"/>
          <a:ext cx="6096000" cy="4424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696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descr="Apprenticeship background slid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itle 3"/>
          <p:cNvSpPr txBox="1">
            <a:spLocks/>
          </p:cNvSpPr>
          <p:nvPr/>
        </p:nvSpPr>
        <p:spPr>
          <a:xfrm>
            <a:off x="349212" y="381759"/>
            <a:ext cx="5382034" cy="1205736"/>
          </a:xfrm>
          <a:prstGeom prst="rect">
            <a:avLst/>
          </a:prstGeom>
        </p:spPr>
        <p:txBody>
          <a:bodyPr vert="horz" wrap="none"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0077C7"/>
                </a:solidFill>
                <a:latin typeface=""/>
              </a:rPr>
              <a:t>Ofsted</a:t>
            </a:r>
            <a:endParaRPr lang="en-US" sz="1600" b="1" dirty="0">
              <a:solidFill>
                <a:srgbClr val="0077C7"/>
              </a:solidFill>
              <a:latin typeface=""/>
            </a:endParaRPr>
          </a:p>
        </p:txBody>
      </p:sp>
      <p:sp>
        <p:nvSpPr>
          <p:cNvPr id="7" name="Content Placeholder 2"/>
          <p:cNvSpPr txBox="1">
            <a:spLocks/>
          </p:cNvSpPr>
          <p:nvPr/>
        </p:nvSpPr>
        <p:spPr>
          <a:xfrm>
            <a:off x="352696" y="1268760"/>
            <a:ext cx="5770984"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2000" dirty="0" smtClean="0"/>
              <a:t>Inspectors will assess the extent to which; </a:t>
            </a:r>
          </a:p>
          <a:p>
            <a:pPr>
              <a:defRPr/>
            </a:pPr>
            <a:r>
              <a:rPr lang="en-GB" sz="2000" dirty="0" smtClean="0"/>
              <a:t>we comply with legal duties as set out in the Equality Act 2010 and the Human Rights Act 1998; </a:t>
            </a:r>
          </a:p>
          <a:p>
            <a:pPr>
              <a:defRPr/>
            </a:pPr>
            <a:r>
              <a:rPr lang="en-GB" sz="2000" dirty="0" smtClean="0"/>
              <a:t>we promote all forms of equality and foster greater understanding of protected characteristics of the Equality Act;</a:t>
            </a:r>
          </a:p>
          <a:p>
            <a:pPr>
              <a:defRPr/>
            </a:pPr>
            <a:r>
              <a:rPr lang="en-GB" sz="2000" dirty="0" smtClean="0"/>
              <a:t>how well learners and staff are protected from harassment, bullying and discrimination, including those based with employers and at other sites external to the college;</a:t>
            </a:r>
          </a:p>
          <a:p>
            <a:pPr>
              <a:defRPr/>
            </a:pPr>
            <a:r>
              <a:rPr lang="en-GB" sz="2000" dirty="0" smtClean="0"/>
              <a:t>we narrow any gaps in achievement between different groups of children and learners;</a:t>
            </a:r>
          </a:p>
          <a:p>
            <a:pPr>
              <a:defRPr/>
            </a:pPr>
            <a:r>
              <a:rPr lang="en-GB" sz="2000" dirty="0" smtClean="0"/>
              <a:t>how well learners are prepared for successful life in modern Britain including promoting British Values.</a:t>
            </a:r>
          </a:p>
          <a:p>
            <a:pPr marL="0" indent="0">
              <a:buFont typeface="Arial" panose="020B0604020202020204" pitchFamily="34" charset="0"/>
              <a:buNone/>
              <a:defRPr/>
            </a:pPr>
            <a:endParaRPr lang="en-GB" sz="2000" dirty="0" smtClean="0"/>
          </a:p>
          <a:p>
            <a:pPr>
              <a:lnSpc>
                <a:spcPct val="115000"/>
              </a:lnSpc>
              <a:buSzPts val="1100"/>
              <a:buFont typeface="+mj-lt"/>
              <a:buAutoNum type="arabicPeriod"/>
            </a:pPr>
            <a:endParaRPr lang="en-GB" sz="2000" dirty="0" smtClean="0">
              <a:latin typeface="Arial" panose="020B0604020202020204" pitchFamily="34" charset="0"/>
              <a:ea typeface="Calibri"/>
              <a:cs typeface="Arial" panose="020B0604020202020204" pitchFamily="34" charset="0"/>
            </a:endParaRPr>
          </a:p>
          <a:p>
            <a:pPr>
              <a:buClr>
                <a:srgbClr val="00B0F0"/>
              </a:buClr>
              <a:buFont typeface="Wingdings" panose="05000000000000000000" pitchFamily="2" charset="2"/>
              <a:buChar char="§"/>
            </a:pPr>
            <a:endParaRPr lang="en-GB" sz="1600" dirty="0" smtClean="0">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endParaRPr lang="en-GB" sz="1600" dirty="0" smtClean="0">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48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l Slides background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27709"/>
            <a:ext cx="9142571" cy="6858000"/>
          </a:xfrm>
          <a:prstGeom prst="rect">
            <a:avLst/>
          </a:prstGeom>
        </p:spPr>
      </p:pic>
      <p:sp>
        <p:nvSpPr>
          <p:cNvPr id="33794" name="Title 1"/>
          <p:cNvSpPr>
            <a:spLocks noGrp="1"/>
          </p:cNvSpPr>
          <p:nvPr>
            <p:ph type="title"/>
          </p:nvPr>
        </p:nvSpPr>
        <p:spPr>
          <a:xfrm>
            <a:off x="179512" y="125760"/>
            <a:ext cx="8229600" cy="1143000"/>
          </a:xfrm>
        </p:spPr>
        <p:txBody>
          <a:bodyPr/>
          <a:lstStyle/>
          <a:p>
            <a:pPr algn="l"/>
            <a:r>
              <a:rPr lang="en-GB" altLang="en-US" b="1" dirty="0" smtClean="0">
                <a:solidFill>
                  <a:srgbClr val="0070C0"/>
                </a:solidFill>
              </a:rPr>
              <a:t>Leaders in Diversity</a:t>
            </a:r>
          </a:p>
        </p:txBody>
      </p:sp>
      <p:sp>
        <p:nvSpPr>
          <p:cNvPr id="33795" name="Content Placeholder 2"/>
          <p:cNvSpPr>
            <a:spLocks noGrp="1"/>
          </p:cNvSpPr>
          <p:nvPr>
            <p:ph idx="1"/>
          </p:nvPr>
        </p:nvSpPr>
        <p:spPr>
          <a:xfrm>
            <a:off x="179512" y="1268760"/>
            <a:ext cx="5832648" cy="4525963"/>
          </a:xfrm>
        </p:spPr>
        <p:txBody>
          <a:bodyPr>
            <a:normAutofit fontScale="92500" lnSpcReduction="20000"/>
          </a:bodyPr>
          <a:lstStyle/>
          <a:p>
            <a:r>
              <a:rPr lang="en-GB" altLang="en-US" sz="2600" dirty="0" smtClean="0"/>
              <a:t>Achieved in May 2016. </a:t>
            </a:r>
          </a:p>
          <a:p>
            <a:r>
              <a:rPr lang="en-GB" altLang="en-US" sz="2600" dirty="0" smtClean="0"/>
              <a:t>Constantly </a:t>
            </a:r>
            <a:r>
              <a:rPr lang="en-GB" altLang="en-US" sz="2600" dirty="0"/>
              <a:t>striving to move beyond legal compliance towards promoting and celebrating </a:t>
            </a:r>
            <a:r>
              <a:rPr lang="en-GB" altLang="en-US" sz="2600" dirty="0" smtClean="0"/>
              <a:t>Equality, Diversity and Inclusion.</a:t>
            </a:r>
            <a:r>
              <a:rPr lang="en-GB" altLang="en-US" sz="2600" dirty="0"/>
              <a:t> </a:t>
            </a:r>
            <a:endParaRPr lang="en-GB" altLang="en-US" sz="2600" dirty="0" smtClean="0"/>
          </a:p>
          <a:p>
            <a:r>
              <a:rPr lang="en-GB" altLang="en-US" sz="2600" dirty="0"/>
              <a:t>G</a:t>
            </a:r>
            <a:r>
              <a:rPr lang="en-GB" altLang="en-US" sz="2600" dirty="0" smtClean="0"/>
              <a:t>iven us a framework against we can analyse our performance and identify areas for further development and improvement.</a:t>
            </a:r>
          </a:p>
          <a:p>
            <a:r>
              <a:rPr lang="en-GB" altLang="en-US" sz="2600" dirty="0" smtClean="0"/>
              <a:t>Proud </a:t>
            </a:r>
            <a:r>
              <a:rPr lang="en-GB" altLang="en-US" sz="2600" dirty="0"/>
              <a:t>to have achieved Leaders in Diversity </a:t>
            </a:r>
            <a:r>
              <a:rPr lang="en-GB" altLang="en-US" sz="2600" dirty="0" smtClean="0"/>
              <a:t>-demonstrates </a:t>
            </a:r>
            <a:r>
              <a:rPr lang="en-GB" altLang="en-US" sz="2600" dirty="0"/>
              <a:t>an all-encompassing methodology for improving Equality, Diversity and Inclusion practices </a:t>
            </a:r>
            <a:r>
              <a:rPr lang="en-GB" altLang="en-US" sz="2600" dirty="0" smtClean="0"/>
              <a:t>and at </a:t>
            </a:r>
            <a:r>
              <a:rPr lang="en-GB" altLang="en-US" sz="2600" dirty="0"/>
              <a:t>the heart of everything we do.</a:t>
            </a:r>
          </a:p>
          <a:p>
            <a:pPr marL="0" indent="0">
              <a:buFont typeface="Arial" panose="020B0604020202020204" pitchFamily="34" charset="0"/>
              <a:buNone/>
            </a:pPr>
            <a:endParaRPr lang="en-GB" altLang="en-US" sz="2600" dirty="0" smtClean="0"/>
          </a:p>
          <a:p>
            <a:pPr marL="0" indent="0">
              <a:buFont typeface="Arial" panose="020B0604020202020204" pitchFamily="34" charset="0"/>
              <a:buNone/>
            </a:pPr>
            <a:endParaRPr lang="en-GB" altLang="en-US" dirty="0" smtClean="0"/>
          </a:p>
        </p:txBody>
      </p:sp>
    </p:spTree>
    <p:extLst>
      <p:ext uri="{BB962C8B-B14F-4D97-AF65-F5344CB8AC3E}">
        <p14:creationId xmlns:p14="http://schemas.microsoft.com/office/powerpoint/2010/main" val="155036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Marketing Resources\All Presentations\Presentation Slide Background\HE Powerpoint Slides\Jpeg Blank\140815_HE Slide 8 blan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800"/>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698" name="Title 1"/>
          <p:cNvSpPr>
            <a:spLocks noGrp="1"/>
          </p:cNvSpPr>
          <p:nvPr>
            <p:ph type="title"/>
          </p:nvPr>
        </p:nvSpPr>
        <p:spPr>
          <a:xfrm>
            <a:off x="457201" y="260648"/>
            <a:ext cx="8229600" cy="1143000"/>
          </a:xfrm>
        </p:spPr>
        <p:txBody>
          <a:bodyPr>
            <a:normAutofit fontScale="90000"/>
          </a:bodyPr>
          <a:lstStyle/>
          <a:p>
            <a:pPr algn="l"/>
            <a:r>
              <a:rPr lang="en-GB" altLang="en-US" b="1" dirty="0" smtClean="0">
                <a:solidFill>
                  <a:srgbClr val="0070C0"/>
                </a:solidFill>
              </a:rPr>
              <a:t>Governors </a:t>
            </a:r>
            <a:br>
              <a:rPr lang="en-GB" altLang="en-US" b="1" dirty="0" smtClean="0">
                <a:solidFill>
                  <a:srgbClr val="0070C0"/>
                </a:solidFill>
              </a:rPr>
            </a:br>
            <a:r>
              <a:rPr lang="en-GB" altLang="en-US" b="1" dirty="0" smtClean="0">
                <a:solidFill>
                  <a:srgbClr val="0070C0"/>
                </a:solidFill>
              </a:rPr>
              <a:t>Making a Difference</a:t>
            </a:r>
          </a:p>
        </p:txBody>
      </p:sp>
      <p:sp>
        <p:nvSpPr>
          <p:cNvPr id="3" name="Content Placeholder 2"/>
          <p:cNvSpPr>
            <a:spLocks noGrp="1"/>
          </p:cNvSpPr>
          <p:nvPr>
            <p:ph idx="1"/>
          </p:nvPr>
        </p:nvSpPr>
        <p:spPr>
          <a:xfrm>
            <a:off x="374262" y="1556792"/>
            <a:ext cx="5472608" cy="4525963"/>
          </a:xfrm>
        </p:spPr>
        <p:txBody>
          <a:bodyPr>
            <a:normAutofit fontScale="62500" lnSpcReduction="20000"/>
          </a:bodyPr>
          <a:lstStyle/>
          <a:p>
            <a:pPr marL="0" indent="0" algn="ctr">
              <a:lnSpc>
                <a:spcPct val="120000"/>
              </a:lnSpc>
              <a:spcBef>
                <a:spcPts val="0"/>
              </a:spcBef>
              <a:buNone/>
              <a:defRPr/>
            </a:pPr>
            <a:r>
              <a:rPr lang="en-GB" i="1" dirty="0" smtClean="0">
                <a:latin typeface="Calibri" panose="020F0502020204030204" pitchFamily="34" charset="0"/>
              </a:rPr>
              <a:t>“It is the ‘responsible body’ who is liable for  breaches of the Equality Act.  Unless it can show that it took all reasonable steps to prevent the discrimination, harassment or victimisation from taking place”.</a:t>
            </a:r>
          </a:p>
          <a:p>
            <a:pPr marL="0" indent="0" algn="ctr">
              <a:lnSpc>
                <a:spcPct val="120000"/>
              </a:lnSpc>
              <a:spcBef>
                <a:spcPts val="0"/>
              </a:spcBef>
              <a:buNone/>
              <a:defRPr/>
            </a:pPr>
            <a:endParaRPr lang="en-GB" sz="1600" dirty="0">
              <a:latin typeface="Calibri" panose="020F0502020204030204" pitchFamily="34" charset="0"/>
            </a:endParaRPr>
          </a:p>
          <a:p>
            <a:pPr>
              <a:lnSpc>
                <a:spcPct val="120000"/>
              </a:lnSpc>
              <a:spcBef>
                <a:spcPts val="0"/>
              </a:spcBef>
              <a:buFont typeface="Arial" charset="0"/>
              <a:buChar char="•"/>
              <a:defRPr/>
            </a:pPr>
            <a:r>
              <a:rPr lang="en-GB" dirty="0" smtClean="0">
                <a:latin typeface="Calibri" panose="020F0502020204030204" pitchFamily="34" charset="0"/>
              </a:rPr>
              <a:t>Monitor our </a:t>
            </a:r>
            <a:r>
              <a:rPr lang="en-GB" dirty="0">
                <a:latin typeface="Calibri" panose="020F0502020204030204" pitchFamily="34" charset="0"/>
              </a:rPr>
              <a:t>Single Equality Scheme;</a:t>
            </a:r>
          </a:p>
          <a:p>
            <a:pPr marL="0" indent="0">
              <a:lnSpc>
                <a:spcPct val="120000"/>
              </a:lnSpc>
              <a:spcBef>
                <a:spcPts val="0"/>
              </a:spcBef>
              <a:buNone/>
              <a:defRPr/>
            </a:pPr>
            <a:endParaRPr lang="en-GB" dirty="0">
              <a:latin typeface="Calibri" panose="020F0502020204030204" pitchFamily="34" charset="0"/>
            </a:endParaRPr>
          </a:p>
          <a:p>
            <a:pPr>
              <a:lnSpc>
                <a:spcPct val="120000"/>
              </a:lnSpc>
              <a:spcBef>
                <a:spcPts val="0"/>
              </a:spcBef>
              <a:buFont typeface="Arial" charset="0"/>
              <a:buChar char="•"/>
              <a:defRPr/>
            </a:pPr>
            <a:r>
              <a:rPr lang="en-GB" dirty="0">
                <a:latin typeface="Calibri" panose="020F0502020204030204" pitchFamily="34" charset="0"/>
              </a:rPr>
              <a:t>Set and publish </a:t>
            </a:r>
            <a:r>
              <a:rPr lang="en-GB" dirty="0" smtClean="0">
                <a:latin typeface="Calibri" panose="020F0502020204030204" pitchFamily="34" charset="0"/>
              </a:rPr>
              <a:t>our equality objectives </a:t>
            </a:r>
            <a:r>
              <a:rPr lang="en-GB" dirty="0">
                <a:latin typeface="Calibri" panose="020F0502020204030204" pitchFamily="34" charset="0"/>
              </a:rPr>
              <a:t>together with evidence base;</a:t>
            </a:r>
          </a:p>
          <a:p>
            <a:pPr marL="0" indent="0">
              <a:lnSpc>
                <a:spcPct val="120000"/>
              </a:lnSpc>
              <a:spcBef>
                <a:spcPts val="0"/>
              </a:spcBef>
              <a:buNone/>
              <a:defRPr/>
            </a:pPr>
            <a:endParaRPr lang="en-GB" dirty="0">
              <a:latin typeface="Calibri" panose="020F0502020204030204" pitchFamily="34" charset="0"/>
            </a:endParaRPr>
          </a:p>
          <a:p>
            <a:pPr>
              <a:lnSpc>
                <a:spcPct val="120000"/>
              </a:lnSpc>
              <a:spcBef>
                <a:spcPts val="0"/>
              </a:spcBef>
              <a:buFont typeface="Arial" charset="0"/>
              <a:buChar char="•"/>
              <a:defRPr/>
            </a:pPr>
            <a:r>
              <a:rPr lang="en-GB" dirty="0">
                <a:latin typeface="Calibri" panose="020F0502020204030204" pitchFamily="34" charset="0"/>
              </a:rPr>
              <a:t>Report and publish at least annually a range of information so others can judge how effective we are in meeting the general duty;</a:t>
            </a:r>
          </a:p>
          <a:p>
            <a:pPr marL="0" indent="0">
              <a:buFont typeface="Arial" charset="0"/>
              <a:buNone/>
              <a:defRPr/>
            </a:pPr>
            <a:endParaRPr lang="en-GB" dirty="0" smtClean="0"/>
          </a:p>
          <a:p>
            <a:pPr>
              <a:buFont typeface="Arial" charset="0"/>
              <a:buChar char="•"/>
              <a:defRPr/>
            </a:pPr>
            <a:endParaRPr lang="en-GB" dirty="0"/>
          </a:p>
        </p:txBody>
      </p:sp>
      <p:pic>
        <p:nvPicPr>
          <p:cNvPr id="6" name="Picture 5" descr="Apprenticeship background slides7.jpg"/>
          <p:cNvPicPr>
            <a:picLocks noChangeAspect="1"/>
          </p:cNvPicPr>
          <p:nvPr/>
        </p:nvPicPr>
        <p:blipFill rotWithShape="1">
          <a:blip r:embed="rId3">
            <a:extLst>
              <a:ext uri="{28A0092B-C50C-407E-A947-70E740481C1C}">
                <a14:useLocalDpi xmlns:a14="http://schemas.microsoft.com/office/drawing/2010/main" val="0"/>
              </a:ext>
            </a:extLst>
          </a:blip>
          <a:srcRect t="86749" r="70486"/>
          <a:stretch/>
        </p:blipFill>
        <p:spPr>
          <a:xfrm>
            <a:off x="1429" y="5949280"/>
            <a:ext cx="2698363" cy="908720"/>
          </a:xfrm>
          <a:prstGeom prst="rect">
            <a:avLst/>
          </a:prstGeom>
        </p:spPr>
      </p:pic>
    </p:spTree>
    <p:extLst>
      <p:ext uri="{BB962C8B-B14F-4D97-AF65-F5344CB8AC3E}">
        <p14:creationId xmlns:p14="http://schemas.microsoft.com/office/powerpoint/2010/main" val="510023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9479" y="38038"/>
            <a:ext cx="8229600" cy="1143000"/>
          </a:xfrm>
        </p:spPr>
        <p:txBody>
          <a:bodyPr/>
          <a:lstStyle/>
          <a:p>
            <a:pPr algn="l"/>
            <a:r>
              <a:rPr lang="en-GB" altLang="en-US" b="1" dirty="0" smtClean="0">
                <a:solidFill>
                  <a:srgbClr val="0070C0"/>
                </a:solidFill>
              </a:rPr>
              <a:t>Reflection</a:t>
            </a:r>
          </a:p>
        </p:txBody>
      </p:sp>
      <p:sp>
        <p:nvSpPr>
          <p:cNvPr id="8" name="Content Placeholder 2"/>
          <p:cNvSpPr>
            <a:spLocks noGrp="1"/>
          </p:cNvSpPr>
          <p:nvPr>
            <p:ph idx="1"/>
          </p:nvPr>
        </p:nvSpPr>
        <p:spPr>
          <a:xfrm>
            <a:off x="509220" y="1052736"/>
            <a:ext cx="5614994" cy="4525963"/>
          </a:xfrm>
        </p:spPr>
        <p:txBody>
          <a:bodyPr rtlCol="0">
            <a:noAutofit/>
          </a:bodyPr>
          <a:lstStyle/>
          <a:p>
            <a:pPr marL="0" indent="0" eaLnBrk="1" fontAlgn="auto" hangingPunct="1">
              <a:spcAft>
                <a:spcPts val="0"/>
              </a:spcAft>
              <a:buFont typeface="Arial" charset="0"/>
              <a:buNone/>
              <a:defRPr/>
            </a:pPr>
            <a:r>
              <a:rPr lang="en-GB" sz="2000" b="1" dirty="0" smtClean="0"/>
              <a:t>We are all humans but we are not the same…</a:t>
            </a:r>
          </a:p>
          <a:p>
            <a:pPr marL="0" indent="0" eaLnBrk="1" fontAlgn="auto" hangingPunct="1">
              <a:spcAft>
                <a:spcPts val="0"/>
              </a:spcAft>
              <a:buFont typeface="Arial" charset="0"/>
              <a:buNone/>
              <a:defRPr/>
            </a:pPr>
            <a:endParaRPr lang="en-GB" sz="2000" dirty="0" smtClean="0"/>
          </a:p>
          <a:p>
            <a:pPr marL="0" indent="0" eaLnBrk="1" fontAlgn="auto" hangingPunct="1">
              <a:spcAft>
                <a:spcPts val="0"/>
              </a:spcAft>
              <a:buFont typeface="Arial" panose="020B0604020202020204" pitchFamily="34" charset="0"/>
              <a:buNone/>
              <a:defRPr/>
            </a:pPr>
            <a:r>
              <a:rPr lang="en-GB" altLang="en-US" sz="2000" dirty="0" smtClean="0"/>
              <a:t>Every </a:t>
            </a:r>
            <a:r>
              <a:rPr lang="en-GB" altLang="en-US" sz="2000" dirty="0"/>
              <a:t>individual should have an equal chance to make the most of their talents, capabilities and endeavour; and no one should have poorer life chances because of where, what or to whom they were </a:t>
            </a:r>
            <a:r>
              <a:rPr lang="en-GB" altLang="en-US" sz="2000" dirty="0" smtClean="0"/>
              <a:t>born.</a:t>
            </a:r>
            <a:endParaRPr lang="en-GB" altLang="en-US" sz="2000" dirty="0"/>
          </a:p>
          <a:p>
            <a:pPr marL="0" indent="0" eaLnBrk="1" fontAlgn="auto" hangingPunct="1">
              <a:spcAft>
                <a:spcPts val="0"/>
              </a:spcAft>
              <a:buFont typeface="Arial" charset="0"/>
              <a:buNone/>
              <a:defRPr/>
            </a:pPr>
            <a:endParaRPr lang="en-GB" sz="2000" dirty="0"/>
          </a:p>
          <a:p>
            <a:pPr marL="0" indent="0" eaLnBrk="1" fontAlgn="auto" hangingPunct="1">
              <a:spcAft>
                <a:spcPts val="0"/>
              </a:spcAft>
              <a:buFont typeface="Arial" charset="0"/>
              <a:buNone/>
              <a:defRPr/>
            </a:pPr>
            <a:r>
              <a:rPr lang="en-GB" sz="2000" dirty="0" smtClean="0"/>
              <a:t>We should all be treated with equal respect and have equal access to services, including education.</a:t>
            </a:r>
          </a:p>
          <a:p>
            <a:pPr marL="0" indent="0" eaLnBrk="1" fontAlgn="auto" hangingPunct="1">
              <a:spcAft>
                <a:spcPts val="0"/>
              </a:spcAft>
              <a:buFont typeface="Arial" charset="0"/>
              <a:buNone/>
              <a:defRPr/>
            </a:pPr>
            <a:endParaRPr lang="en-GB" sz="2000" dirty="0"/>
          </a:p>
          <a:p>
            <a:pPr marL="0" indent="0" algn="ctr" eaLnBrk="1" fontAlgn="auto" hangingPunct="1">
              <a:spcAft>
                <a:spcPts val="0"/>
              </a:spcAft>
              <a:buFont typeface="Arial" charset="0"/>
              <a:buNone/>
              <a:defRPr/>
            </a:pPr>
            <a:r>
              <a:rPr lang="en-GB" sz="2000" b="1" dirty="0" smtClean="0">
                <a:effectLst>
                  <a:outerShdw blurRad="38100" dist="38100" dir="2700000" algn="tl">
                    <a:srgbClr val="000000">
                      <a:alpha val="43137"/>
                    </a:srgbClr>
                  </a:outerShdw>
                </a:effectLst>
              </a:rPr>
              <a:t>Equality is not about forcing equality upon people but giving people the chance to be equal and in some cases this means treating them differently.</a:t>
            </a:r>
          </a:p>
        </p:txBody>
      </p:sp>
      <p:pic>
        <p:nvPicPr>
          <p:cNvPr id="6" name="Picture 2" descr="J:\Marketing Resources\141003_All Presentations\Presentation Slide Background (School Liason)\131210_FE Powerpoint slides\Jpegs blank\131210_medi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952" t="19551"/>
          <a:stretch/>
        </p:blipFill>
        <p:spPr bwMode="auto">
          <a:xfrm>
            <a:off x="6504175" y="0"/>
            <a:ext cx="2639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pprenticeship background slides7.jpg"/>
          <p:cNvPicPr>
            <a:picLocks noChangeAspect="1"/>
          </p:cNvPicPr>
          <p:nvPr/>
        </p:nvPicPr>
        <p:blipFill rotWithShape="1">
          <a:blip r:embed="rId3">
            <a:extLst>
              <a:ext uri="{28A0092B-C50C-407E-A947-70E740481C1C}">
                <a14:useLocalDpi xmlns:a14="http://schemas.microsoft.com/office/drawing/2010/main" val="0"/>
              </a:ext>
            </a:extLst>
          </a:blip>
          <a:srcRect t="86749" r="70486"/>
          <a:stretch/>
        </p:blipFill>
        <p:spPr>
          <a:xfrm>
            <a:off x="1429" y="5949280"/>
            <a:ext cx="2698363" cy="908720"/>
          </a:xfrm>
          <a:prstGeom prst="rect">
            <a:avLst/>
          </a:prstGeom>
        </p:spPr>
      </p:pic>
    </p:spTree>
    <p:extLst>
      <p:ext uri="{BB962C8B-B14F-4D97-AF65-F5344CB8AC3E}">
        <p14:creationId xmlns:p14="http://schemas.microsoft.com/office/powerpoint/2010/main" val="55094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eneral Slides backgroun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4" name="Title 3"/>
          <p:cNvSpPr>
            <a:spLocks noGrp="1"/>
          </p:cNvSpPr>
          <p:nvPr>
            <p:ph type="title"/>
          </p:nvPr>
        </p:nvSpPr>
        <p:spPr>
          <a:xfrm>
            <a:off x="457200" y="450332"/>
            <a:ext cx="5382034" cy="1205736"/>
          </a:xfrm>
        </p:spPr>
        <p:txBody>
          <a:bodyPr wrap="none" anchor="t" anchorCtr="0">
            <a:noAutofit/>
          </a:bodyPr>
          <a:lstStyle/>
          <a:p>
            <a:pPr algn="l"/>
            <a:r>
              <a:rPr lang="en-GB" sz="4000" dirty="0">
                <a:solidFill>
                  <a:srgbClr val="0070C0"/>
                </a:solidFill>
              </a:rPr>
              <a:t/>
            </a:r>
            <a:br>
              <a:rPr lang="en-GB" sz="4000" dirty="0">
                <a:solidFill>
                  <a:srgbClr val="0070C0"/>
                </a:solidFill>
              </a:rPr>
            </a:br>
            <a:endParaRPr lang="en-US" sz="4000" b="1" dirty="0">
              <a:solidFill>
                <a:srgbClr val="0070C0"/>
              </a:solidFill>
              <a:latin typeface=""/>
            </a:endParaRPr>
          </a:p>
        </p:txBody>
      </p:sp>
      <p:sp>
        <p:nvSpPr>
          <p:cNvPr id="6" name="TextBox 5"/>
          <p:cNvSpPr txBox="1"/>
          <p:nvPr/>
        </p:nvSpPr>
        <p:spPr>
          <a:xfrm>
            <a:off x="2622770" y="2953233"/>
            <a:ext cx="184666" cy="369332"/>
          </a:xfrm>
          <a:prstGeom prst="rect">
            <a:avLst/>
          </a:prstGeom>
          <a:noFill/>
        </p:spPr>
        <p:txBody>
          <a:bodyPr wrap="none" rtlCol="0">
            <a:spAutoFit/>
          </a:bodyPr>
          <a:lstStyle/>
          <a:p>
            <a:endParaRPr lang="en-US" dirty="0"/>
          </a:p>
        </p:txBody>
      </p:sp>
      <p:graphicFrame>
        <p:nvGraphicFramePr>
          <p:cNvPr id="3" name="Diagram 2"/>
          <p:cNvGraphicFramePr/>
          <p:nvPr>
            <p:extLst>
              <p:ext uri="{D42A27DB-BD31-4B8C-83A1-F6EECF244321}">
                <p14:modId xmlns:p14="http://schemas.microsoft.com/office/powerpoint/2010/main" val="523298123"/>
              </p:ext>
            </p:extLst>
          </p:nvPr>
        </p:nvGraphicFramePr>
        <p:xfrm>
          <a:off x="359339" y="1530113"/>
          <a:ext cx="5479895" cy="3797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469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eneral Slides background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6" name="TextBox 5"/>
          <p:cNvSpPr txBox="1"/>
          <p:nvPr/>
        </p:nvSpPr>
        <p:spPr>
          <a:xfrm>
            <a:off x="2622770" y="2953233"/>
            <a:ext cx="184666" cy="369332"/>
          </a:xfrm>
          <a:prstGeom prst="rect">
            <a:avLst/>
          </a:prstGeom>
          <a:noFill/>
        </p:spPr>
        <p:txBody>
          <a:bodyPr wrap="none" rtlCol="0">
            <a:spAutoFit/>
          </a:bodyPr>
          <a:lstStyle/>
          <a:p>
            <a:endParaRPr lang="en-US" dirty="0"/>
          </a:p>
        </p:txBody>
      </p:sp>
      <p:sp>
        <p:nvSpPr>
          <p:cNvPr id="8" name="Title 3"/>
          <p:cNvSpPr>
            <a:spLocks noGrp="1"/>
          </p:cNvSpPr>
          <p:nvPr>
            <p:ph type="title"/>
          </p:nvPr>
        </p:nvSpPr>
        <p:spPr>
          <a:xfrm>
            <a:off x="457200" y="192896"/>
            <a:ext cx="5382034" cy="1205736"/>
          </a:xfrm>
        </p:spPr>
        <p:txBody>
          <a:bodyPr wrap="none" anchor="t" anchorCtr="0">
            <a:noAutofit/>
          </a:bodyPr>
          <a:lstStyle/>
          <a:p>
            <a:pPr algn="l"/>
            <a:r>
              <a:rPr lang="en-GB" sz="4000" b="1" dirty="0">
                <a:solidFill>
                  <a:srgbClr val="0070C0"/>
                </a:solidFill>
                <a:latin typeface="+mn-lt"/>
              </a:rPr>
              <a:t>Our commitment and 	</a:t>
            </a:r>
            <a:r>
              <a:rPr lang="en-GB" sz="4000" b="1" dirty="0" smtClean="0">
                <a:solidFill>
                  <a:srgbClr val="0070C0"/>
                </a:solidFill>
                <a:latin typeface="+mn-lt"/>
              </a:rPr>
              <a:t/>
            </a:r>
            <a:br>
              <a:rPr lang="en-GB" sz="4000" b="1" dirty="0" smtClean="0">
                <a:solidFill>
                  <a:srgbClr val="0070C0"/>
                </a:solidFill>
                <a:latin typeface="+mn-lt"/>
              </a:rPr>
            </a:br>
            <a:r>
              <a:rPr lang="en-GB" sz="4000" b="1" dirty="0" smtClean="0">
                <a:solidFill>
                  <a:srgbClr val="0070C0"/>
                </a:solidFill>
                <a:latin typeface="+mn-lt"/>
              </a:rPr>
              <a:t>approaches</a:t>
            </a:r>
            <a:r>
              <a:rPr lang="en-GB" sz="4000" dirty="0">
                <a:latin typeface="+mn-lt"/>
              </a:rPr>
              <a:t/>
            </a:r>
            <a:br>
              <a:rPr lang="en-GB" sz="4000" dirty="0">
                <a:latin typeface="+mn-lt"/>
              </a:rPr>
            </a:br>
            <a:r>
              <a:rPr lang="en-GB" sz="4000" dirty="0" smtClean="0">
                <a:solidFill>
                  <a:srgbClr val="0070C0"/>
                </a:solidFill>
                <a:latin typeface="+mn-lt"/>
              </a:rPr>
              <a:t/>
            </a:r>
            <a:br>
              <a:rPr lang="en-GB" sz="4000" dirty="0" smtClean="0">
                <a:solidFill>
                  <a:srgbClr val="0070C0"/>
                </a:solidFill>
                <a:latin typeface="+mn-lt"/>
              </a:rPr>
            </a:br>
            <a:endParaRPr lang="en-US" sz="4000" b="1" dirty="0">
              <a:solidFill>
                <a:srgbClr val="0070C0"/>
              </a:solidFill>
              <a:latin typeface="+mn-lt"/>
            </a:endParaRPr>
          </a:p>
        </p:txBody>
      </p:sp>
      <p:sp>
        <p:nvSpPr>
          <p:cNvPr id="9" name="Content Placeholder 4"/>
          <p:cNvSpPr>
            <a:spLocks noGrp="1"/>
          </p:cNvSpPr>
          <p:nvPr>
            <p:ph idx="1"/>
          </p:nvPr>
        </p:nvSpPr>
        <p:spPr>
          <a:xfrm>
            <a:off x="457200" y="1601406"/>
            <a:ext cx="5554960" cy="4268692"/>
          </a:xfrm>
        </p:spPr>
        <p:txBody>
          <a:bodyPr>
            <a:normAutofit fontScale="85000" lnSpcReduction="10000"/>
          </a:bodyPr>
          <a:lstStyle/>
          <a:p>
            <a:pPr marL="0" indent="0">
              <a:buNone/>
            </a:pPr>
            <a:r>
              <a:rPr lang="en-GB" sz="2400" dirty="0" smtClean="0"/>
              <a:t>We are committed </a:t>
            </a:r>
            <a:r>
              <a:rPr lang="en-GB" sz="2400" dirty="0"/>
              <a:t>to </a:t>
            </a:r>
            <a:r>
              <a:rPr lang="en-GB" sz="2400" dirty="0" smtClean="0"/>
              <a:t>being </a:t>
            </a:r>
            <a:r>
              <a:rPr lang="en-GB" sz="2400" dirty="0"/>
              <a:t>a place where learning and working exists in an environment that </a:t>
            </a:r>
            <a:r>
              <a:rPr lang="en-GB" sz="2400" dirty="0" smtClean="0"/>
              <a:t>:</a:t>
            </a:r>
            <a:r>
              <a:rPr lang="en-GB" sz="2400" dirty="0"/>
              <a:t/>
            </a:r>
            <a:br>
              <a:rPr lang="en-GB" sz="2400" dirty="0"/>
            </a:br>
            <a:endParaRPr lang="en-GB" sz="2400" dirty="0" smtClean="0"/>
          </a:p>
          <a:p>
            <a:r>
              <a:rPr lang="en-GB" sz="2400" dirty="0" smtClean="0"/>
              <a:t>Advancing </a:t>
            </a:r>
            <a:r>
              <a:rPr lang="en-GB" sz="2400" dirty="0"/>
              <a:t>equality and diversity and tackle all forms </a:t>
            </a:r>
            <a:r>
              <a:rPr lang="en-GB" sz="2400" dirty="0" smtClean="0"/>
              <a:t>of discrimination.</a:t>
            </a:r>
          </a:p>
          <a:p>
            <a:r>
              <a:rPr lang="en-GB" sz="2400" dirty="0" smtClean="0"/>
              <a:t>Celebrating </a:t>
            </a:r>
            <a:r>
              <a:rPr lang="en-GB" sz="2400" dirty="0"/>
              <a:t>diversity and </a:t>
            </a:r>
            <a:r>
              <a:rPr lang="en-GB" sz="2400" dirty="0" smtClean="0"/>
              <a:t>difference.</a:t>
            </a:r>
          </a:p>
          <a:p>
            <a:r>
              <a:rPr lang="en-GB" sz="2400" dirty="0" smtClean="0"/>
              <a:t>Seeking to </a:t>
            </a:r>
            <a:r>
              <a:rPr lang="en-GB" sz="2400" dirty="0"/>
              <a:t>educate students and the community to both foster good relations and recognise the benefits of a diverse </a:t>
            </a:r>
            <a:r>
              <a:rPr lang="en-GB" sz="2400" dirty="0" smtClean="0"/>
              <a:t>community.</a:t>
            </a:r>
          </a:p>
          <a:p>
            <a:pPr marL="0" indent="0">
              <a:buNone/>
            </a:pPr>
            <a:endParaRPr lang="en-GB" sz="2400" dirty="0"/>
          </a:p>
          <a:p>
            <a:pPr marL="0" indent="0">
              <a:buNone/>
            </a:pPr>
            <a:r>
              <a:rPr lang="en-GB" sz="2400" dirty="0"/>
              <a:t>Staff and students play a vital role in helping the college to embed equality and diversity within all our practices.</a:t>
            </a:r>
          </a:p>
          <a:p>
            <a:pPr marL="0" indent="0" algn="just">
              <a:buClr>
                <a:srgbClr val="0077C7"/>
              </a:buClr>
              <a:buNone/>
            </a:pPr>
            <a:endParaRPr lang="en-GB" sz="2400" dirty="0" smtClean="0"/>
          </a:p>
          <a:p>
            <a:pPr marL="0" indent="0" algn="just">
              <a:buClr>
                <a:srgbClr val="0077C7"/>
              </a:buClr>
              <a:buNone/>
            </a:pPr>
            <a:endParaRPr lang="en-GB" sz="2400" dirty="0" smtClean="0">
              <a:latin typeface=""/>
            </a:endParaRPr>
          </a:p>
          <a:p>
            <a:pPr marL="0" indent="0" algn="just">
              <a:buClr>
                <a:srgbClr val="0077C7"/>
              </a:buClr>
              <a:buNone/>
            </a:pPr>
            <a:endParaRPr lang="en-US" sz="2400" dirty="0">
              <a:latin typeface=""/>
            </a:endParaRPr>
          </a:p>
        </p:txBody>
      </p:sp>
    </p:spTree>
    <p:extLst>
      <p:ext uri="{BB962C8B-B14F-4D97-AF65-F5344CB8AC3E}">
        <p14:creationId xmlns:p14="http://schemas.microsoft.com/office/powerpoint/2010/main" val="46857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 Slides background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6" name="TextBox 5"/>
          <p:cNvSpPr txBox="1"/>
          <p:nvPr/>
        </p:nvSpPr>
        <p:spPr>
          <a:xfrm>
            <a:off x="2622770" y="2953233"/>
            <a:ext cx="184666" cy="369332"/>
          </a:xfrm>
          <a:prstGeom prst="rect">
            <a:avLst/>
          </a:prstGeom>
          <a:noFill/>
        </p:spPr>
        <p:txBody>
          <a:bodyPr wrap="none" rtlCol="0">
            <a:spAutoFit/>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18978623"/>
              </p:ext>
            </p:extLst>
          </p:nvPr>
        </p:nvGraphicFramePr>
        <p:xfrm>
          <a:off x="251520" y="725631"/>
          <a:ext cx="5836723"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337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 Slides background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6" name="TextBox 5"/>
          <p:cNvSpPr txBox="1"/>
          <p:nvPr/>
        </p:nvSpPr>
        <p:spPr>
          <a:xfrm>
            <a:off x="1716185" y="2542599"/>
            <a:ext cx="184666" cy="369332"/>
          </a:xfrm>
          <a:prstGeom prst="rect">
            <a:avLst/>
          </a:prstGeom>
          <a:noFill/>
        </p:spPr>
        <p:txBody>
          <a:bodyPr wrap="none" rtlCol="0">
            <a:spAutoFit/>
          </a:bodyPr>
          <a:lstStyle/>
          <a:p>
            <a:endParaRPr lang="en-US" dirty="0"/>
          </a:p>
        </p:txBody>
      </p:sp>
      <p:sp>
        <p:nvSpPr>
          <p:cNvPr id="9" name="Content Placeholder 2"/>
          <p:cNvSpPr>
            <a:spLocks noGrp="1"/>
          </p:cNvSpPr>
          <p:nvPr>
            <p:ph idx="1"/>
          </p:nvPr>
        </p:nvSpPr>
        <p:spPr>
          <a:xfrm>
            <a:off x="375909" y="1268760"/>
            <a:ext cx="5544616" cy="4680520"/>
          </a:xfrm>
        </p:spPr>
        <p:txBody>
          <a:bodyPr>
            <a:normAutofit/>
          </a:bodyPr>
          <a:lstStyle/>
          <a:p>
            <a:pPr marL="376237" lvl="1">
              <a:spcBef>
                <a:spcPts val="0"/>
              </a:spcBef>
              <a:buFont typeface="Arial" panose="020B0604020202020204" pitchFamily="34" charset="0"/>
              <a:buChar char="•"/>
              <a:tabLst>
                <a:tab pos="360363" algn="l"/>
              </a:tabLst>
              <a:defRPr/>
            </a:pPr>
            <a:r>
              <a:rPr lang="en-GB" sz="2400" dirty="0" smtClean="0">
                <a:latin typeface="Calibri" panose="020F0502020204030204" pitchFamily="34" charset="0"/>
              </a:rPr>
              <a:t>Equality and Diversity is central to what we do and not an ‘add-on’;</a:t>
            </a:r>
          </a:p>
          <a:p>
            <a:pPr marL="376237" lvl="1">
              <a:spcBef>
                <a:spcPts val="0"/>
              </a:spcBef>
              <a:buFont typeface="Arial" panose="020B0604020202020204" pitchFamily="34" charset="0"/>
              <a:buChar char="•"/>
              <a:tabLst>
                <a:tab pos="360363" algn="l"/>
              </a:tabLst>
              <a:defRPr/>
            </a:pPr>
            <a:r>
              <a:rPr lang="en-GB" sz="2400" dirty="0" smtClean="0">
                <a:latin typeface="Calibri" panose="020F0502020204030204" pitchFamily="34" charset="0"/>
              </a:rPr>
              <a:t>It is more than words it is actions!</a:t>
            </a:r>
          </a:p>
          <a:p>
            <a:pPr marL="376237" lvl="1">
              <a:spcBef>
                <a:spcPts val="0"/>
              </a:spcBef>
              <a:buFont typeface="Arial" panose="020B0604020202020204" pitchFamily="34" charset="0"/>
              <a:buChar char="•"/>
              <a:tabLst>
                <a:tab pos="360363" algn="l"/>
              </a:tabLst>
              <a:defRPr/>
            </a:pPr>
            <a:r>
              <a:rPr lang="en-GB" sz="2400" dirty="0" smtClean="0">
                <a:latin typeface="Calibri" panose="020F0502020204030204" pitchFamily="34" charset="0"/>
              </a:rPr>
              <a:t>Our practices and services are </a:t>
            </a:r>
            <a:r>
              <a:rPr lang="en-GB" sz="2400" b="1" dirty="0" smtClean="0">
                <a:solidFill>
                  <a:srgbClr val="0070C0"/>
                </a:solidFill>
                <a:latin typeface="Calibri" panose="020F0502020204030204" pitchFamily="34" charset="0"/>
              </a:rPr>
              <a:t>legal</a:t>
            </a:r>
            <a:r>
              <a:rPr lang="en-GB" sz="2400" dirty="0" smtClean="0">
                <a:solidFill>
                  <a:srgbClr val="0070C0"/>
                </a:solidFill>
                <a:latin typeface="Calibri" panose="020F0502020204030204" pitchFamily="34" charset="0"/>
              </a:rPr>
              <a:t>, </a:t>
            </a:r>
            <a:r>
              <a:rPr lang="en-GB" sz="2400" b="1" dirty="0" smtClean="0">
                <a:solidFill>
                  <a:srgbClr val="0070C0"/>
                </a:solidFill>
                <a:latin typeface="Calibri" panose="020F0502020204030204" pitchFamily="34" charset="0"/>
              </a:rPr>
              <a:t>accessible</a:t>
            </a:r>
            <a:r>
              <a:rPr lang="en-GB" sz="2400" dirty="0" smtClean="0">
                <a:latin typeface="Calibri" panose="020F0502020204030204" pitchFamily="34" charset="0"/>
              </a:rPr>
              <a:t> and</a:t>
            </a:r>
            <a:r>
              <a:rPr lang="en-GB" sz="2400" b="1" dirty="0" smtClean="0">
                <a:solidFill>
                  <a:srgbClr val="00B0F0"/>
                </a:solidFill>
                <a:latin typeface="Calibri" panose="020F0502020204030204" pitchFamily="34" charset="0"/>
              </a:rPr>
              <a:t> </a:t>
            </a:r>
            <a:r>
              <a:rPr lang="en-GB" sz="2400" b="1" dirty="0" smtClean="0">
                <a:solidFill>
                  <a:srgbClr val="0070C0"/>
                </a:solidFill>
                <a:latin typeface="Calibri" panose="020F0502020204030204" pitchFamily="34" charset="0"/>
              </a:rPr>
              <a:t>fair</a:t>
            </a:r>
            <a:r>
              <a:rPr lang="en-GB" sz="2400" b="1" dirty="0" smtClean="0">
                <a:solidFill>
                  <a:srgbClr val="00B0F0"/>
                </a:solidFill>
                <a:latin typeface="Calibri" panose="020F0502020204030204" pitchFamily="34" charset="0"/>
              </a:rPr>
              <a:t> </a:t>
            </a:r>
            <a:r>
              <a:rPr lang="en-GB" sz="2400" dirty="0" smtClean="0">
                <a:latin typeface="Calibri" panose="020F0502020204030204" pitchFamily="34" charset="0"/>
              </a:rPr>
              <a:t>to all learners, service users and employees;</a:t>
            </a:r>
          </a:p>
          <a:p>
            <a:pPr marL="376237" lvl="1">
              <a:spcBef>
                <a:spcPts val="0"/>
              </a:spcBef>
              <a:buFont typeface="Arial" panose="020B0604020202020204" pitchFamily="34" charset="0"/>
              <a:buChar char="•"/>
              <a:tabLst>
                <a:tab pos="360363" algn="l"/>
              </a:tabLst>
              <a:defRPr/>
            </a:pPr>
            <a:r>
              <a:rPr lang="en-GB" sz="2400" dirty="0" smtClean="0">
                <a:latin typeface="Calibri" panose="020F0502020204030204" pitchFamily="34" charset="0"/>
              </a:rPr>
              <a:t>Last Ofsted Inspection – July 2009 the College rated as overall ‘Outstanding’ - Equal Opportunities graded as ‘Good’;</a:t>
            </a:r>
          </a:p>
          <a:p>
            <a:pPr marL="376237" lvl="1">
              <a:spcBef>
                <a:spcPts val="0"/>
              </a:spcBef>
              <a:buFont typeface="Arial" panose="020B0604020202020204" pitchFamily="34" charset="0"/>
              <a:buChar char="•"/>
              <a:tabLst>
                <a:tab pos="360363" algn="l"/>
              </a:tabLst>
              <a:defRPr/>
            </a:pPr>
            <a:r>
              <a:rPr lang="en-GB" sz="2400" dirty="0" smtClean="0">
                <a:latin typeface="Calibri" panose="020F0502020204030204" pitchFamily="34" charset="0"/>
              </a:rPr>
              <a:t>Held Leaders in Diversity since May 2016.</a:t>
            </a:r>
          </a:p>
          <a:p>
            <a:pPr marL="457200" lvl="1" indent="0">
              <a:buFont typeface="Arial" charset="0"/>
              <a:buNone/>
              <a:defRPr/>
            </a:pPr>
            <a:endParaRPr lang="en-GB" dirty="0"/>
          </a:p>
        </p:txBody>
      </p:sp>
      <p:sp>
        <p:nvSpPr>
          <p:cNvPr id="10" name="Title 3"/>
          <p:cNvSpPr>
            <a:spLocks noGrp="1"/>
          </p:cNvSpPr>
          <p:nvPr>
            <p:ph type="title"/>
          </p:nvPr>
        </p:nvSpPr>
        <p:spPr>
          <a:xfrm>
            <a:off x="457200" y="192896"/>
            <a:ext cx="5382034" cy="1205736"/>
          </a:xfrm>
        </p:spPr>
        <p:txBody>
          <a:bodyPr wrap="none" anchor="t" anchorCtr="0">
            <a:noAutofit/>
          </a:bodyPr>
          <a:lstStyle/>
          <a:p>
            <a:pPr algn="l"/>
            <a:r>
              <a:rPr lang="en-GB" sz="4000" b="1" dirty="0" smtClean="0">
                <a:solidFill>
                  <a:srgbClr val="0070C0"/>
                </a:solidFill>
                <a:latin typeface="+mn-lt"/>
              </a:rPr>
              <a:t>Key Facts</a:t>
            </a:r>
            <a:r>
              <a:rPr lang="en-GB" sz="4000" dirty="0">
                <a:latin typeface="+mn-lt"/>
              </a:rPr>
              <a:t/>
            </a:r>
            <a:br>
              <a:rPr lang="en-GB" sz="4000" dirty="0">
                <a:latin typeface="+mn-lt"/>
              </a:rPr>
            </a:br>
            <a:r>
              <a:rPr lang="en-GB" sz="4000" dirty="0" smtClean="0">
                <a:solidFill>
                  <a:srgbClr val="0070C0"/>
                </a:solidFill>
                <a:latin typeface="+mn-lt"/>
              </a:rPr>
              <a:t/>
            </a:r>
            <a:br>
              <a:rPr lang="en-GB" sz="4000" dirty="0" smtClean="0">
                <a:solidFill>
                  <a:srgbClr val="0070C0"/>
                </a:solidFill>
                <a:latin typeface="+mn-lt"/>
              </a:rPr>
            </a:br>
            <a:endParaRPr lang="en-US" sz="4000" b="1" dirty="0">
              <a:solidFill>
                <a:srgbClr val="0070C0"/>
              </a:solidFill>
              <a:latin typeface="+mn-lt"/>
            </a:endParaRPr>
          </a:p>
        </p:txBody>
      </p:sp>
    </p:spTree>
    <p:extLst>
      <p:ext uri="{BB962C8B-B14F-4D97-AF65-F5344CB8AC3E}">
        <p14:creationId xmlns:p14="http://schemas.microsoft.com/office/powerpoint/2010/main" val="1524234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Marketing Resources\All Presentations\Presentation Slide Background\HE Powerpoint Slides\Jpeg Blank\140815_HE Slide 4 blan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734"/>
          <a:stretch/>
        </p:blipFill>
        <p:spPr bwMode="auto">
          <a:xfrm>
            <a:off x="0" y="0"/>
            <a:ext cx="9144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1052736"/>
            <a:ext cx="5122912" cy="4525963"/>
          </a:xfrm>
        </p:spPr>
        <p:txBody>
          <a:bodyPr>
            <a:normAutofit/>
          </a:bodyPr>
          <a:lstStyle/>
          <a:p>
            <a:pPr marL="0" indent="0" algn="just">
              <a:spcBef>
                <a:spcPts val="0"/>
              </a:spcBef>
              <a:buNone/>
            </a:pPr>
            <a:r>
              <a:rPr lang="en-GB" sz="1800" dirty="0" smtClean="0">
                <a:latin typeface="Calibri" panose="020F0502020204030204" pitchFamily="34" charset="0"/>
              </a:rPr>
              <a:t>Replaced </a:t>
            </a:r>
            <a:r>
              <a:rPr lang="en-GB" sz="1800" dirty="0">
                <a:latin typeface="Calibri" panose="020F0502020204030204" pitchFamily="34" charset="0"/>
              </a:rPr>
              <a:t>previous legislation (such as the Race Relations Act 1976 and the Disability Discrimination Act 1995) and ensures consistency in what employers and employees need to do to make their workplaces a fair environment and comply with the </a:t>
            </a:r>
            <a:r>
              <a:rPr lang="en-GB" sz="1800" dirty="0" smtClean="0">
                <a:latin typeface="Calibri" panose="020F0502020204030204" pitchFamily="34" charset="0"/>
              </a:rPr>
              <a:t>law</a:t>
            </a:r>
            <a:r>
              <a:rPr lang="en-GB" sz="1800" dirty="0">
                <a:latin typeface="Calibri" panose="020F0502020204030204" pitchFamily="34" charset="0"/>
              </a:rPr>
              <a:t>.</a:t>
            </a:r>
          </a:p>
        </p:txBody>
      </p:sp>
      <p:sp>
        <p:nvSpPr>
          <p:cNvPr id="7" name="Title 3"/>
          <p:cNvSpPr>
            <a:spLocks noGrp="1"/>
          </p:cNvSpPr>
          <p:nvPr>
            <p:ph type="title"/>
          </p:nvPr>
        </p:nvSpPr>
        <p:spPr/>
        <p:txBody>
          <a:bodyPr wrap="none" anchor="t" anchorCtr="0">
            <a:noAutofit/>
          </a:bodyPr>
          <a:lstStyle/>
          <a:p>
            <a:pPr algn="l"/>
            <a:r>
              <a:rPr lang="en-GB" sz="4000" b="1" dirty="0" smtClean="0">
                <a:solidFill>
                  <a:srgbClr val="0070C0"/>
                </a:solidFill>
                <a:latin typeface="+mn-lt"/>
              </a:rPr>
              <a:t>Equality Act 2010</a:t>
            </a:r>
            <a:r>
              <a:rPr lang="en-GB" sz="4000" dirty="0">
                <a:latin typeface="+mn-lt"/>
              </a:rPr>
              <a:t/>
            </a:r>
            <a:br>
              <a:rPr lang="en-GB" sz="4000" dirty="0">
                <a:latin typeface="+mn-lt"/>
              </a:rPr>
            </a:br>
            <a:endParaRPr lang="en-US" sz="4000" b="1" dirty="0">
              <a:solidFill>
                <a:srgbClr val="0070C0"/>
              </a:solidFill>
              <a:latin typeface="+mn-lt"/>
            </a:endParaRPr>
          </a:p>
        </p:txBody>
      </p:sp>
      <p:sp>
        <p:nvSpPr>
          <p:cNvPr id="9" name="Rectangle 8"/>
          <p:cNvSpPr/>
          <p:nvPr/>
        </p:nvSpPr>
        <p:spPr>
          <a:xfrm>
            <a:off x="458482" y="2901668"/>
            <a:ext cx="5409662" cy="3139321"/>
          </a:xfrm>
          <a:prstGeom prst="rect">
            <a:avLst/>
          </a:prstGeom>
        </p:spPr>
        <p:txBody>
          <a:bodyPr wrap="square">
            <a:spAutoFit/>
          </a:bodyPr>
          <a:lstStyle/>
          <a:p>
            <a:pPr>
              <a:defRPr/>
            </a:pPr>
            <a:r>
              <a:rPr lang="en-GB" dirty="0">
                <a:latin typeface="Calibri" panose="020F0502020204030204" pitchFamily="34" charset="0"/>
              </a:rPr>
              <a:t>The Act applies to all organisations that offer a public service and to those that employ </a:t>
            </a:r>
            <a:r>
              <a:rPr lang="en-GB" dirty="0" smtClean="0">
                <a:latin typeface="Calibri" panose="020F0502020204030204" pitchFamily="34" charset="0"/>
              </a:rPr>
              <a:t>people including;</a:t>
            </a:r>
            <a:endParaRPr lang="en-GB" dirty="0">
              <a:latin typeface="Calibri" panose="020F0502020204030204" pitchFamily="34" charset="0"/>
            </a:endParaRPr>
          </a:p>
          <a:p>
            <a:pPr>
              <a:defRPr/>
            </a:pPr>
            <a:endParaRPr lang="en-GB" b="1" dirty="0">
              <a:effectLst>
                <a:outerShdw blurRad="38100" dist="38100" dir="2700000" algn="tl">
                  <a:srgbClr val="000000">
                    <a:alpha val="43137"/>
                  </a:srgbClr>
                </a:outerShdw>
              </a:effectLst>
              <a:latin typeface="Calibri" panose="020F0502020204030204" pitchFamily="34" charset="0"/>
            </a:endParaRPr>
          </a:p>
          <a:p>
            <a:pPr marL="0" lvl="1">
              <a:tabLst>
                <a:tab pos="0" algn="l"/>
              </a:tabLst>
              <a:defRPr/>
            </a:pPr>
            <a:r>
              <a:rPr lang="en-GB" dirty="0" smtClean="0">
                <a:latin typeface="Calibri" panose="020F0502020204030204" pitchFamily="34" charset="0"/>
              </a:rPr>
              <a:t>FE Colleges;</a:t>
            </a:r>
          </a:p>
          <a:p>
            <a:pPr>
              <a:tabLst>
                <a:tab pos="0" algn="l"/>
              </a:tabLst>
              <a:defRPr/>
            </a:pPr>
            <a:r>
              <a:rPr lang="en-GB" dirty="0" smtClean="0">
                <a:latin typeface="Calibri" panose="020F0502020204030204" pitchFamily="34" charset="0"/>
              </a:rPr>
              <a:t>	Prospective students, enrolled students;</a:t>
            </a:r>
          </a:p>
          <a:p>
            <a:pPr>
              <a:tabLst>
                <a:tab pos="0" algn="l"/>
              </a:tabLst>
              <a:defRPr/>
            </a:pPr>
            <a:r>
              <a:rPr lang="en-GB" dirty="0" smtClean="0">
                <a:latin typeface="Calibri" panose="020F0502020204030204" pitchFamily="34" charset="0"/>
              </a:rPr>
              <a:t>	Governors and all Staff;</a:t>
            </a:r>
          </a:p>
          <a:p>
            <a:pPr>
              <a:tabLst>
                <a:tab pos="0" algn="l"/>
              </a:tabLst>
              <a:defRPr/>
            </a:pPr>
            <a:r>
              <a:rPr lang="en-GB" dirty="0" smtClean="0">
                <a:latin typeface="Calibri" panose="020F0502020204030204" pitchFamily="34" charset="0"/>
              </a:rPr>
              <a:t>	</a:t>
            </a:r>
          </a:p>
          <a:p>
            <a:pPr>
              <a:tabLst>
                <a:tab pos="0" algn="l"/>
              </a:tabLst>
              <a:defRPr/>
            </a:pPr>
            <a:r>
              <a:rPr lang="en-GB" dirty="0" smtClean="0">
                <a:latin typeface="Calibri" panose="020F0502020204030204" pitchFamily="34" charset="0"/>
              </a:rPr>
              <a:t>Anyone who sells goods or provides facilities;</a:t>
            </a:r>
          </a:p>
          <a:p>
            <a:pPr>
              <a:tabLst>
                <a:tab pos="0" algn="l"/>
              </a:tabLst>
              <a:defRPr/>
            </a:pPr>
            <a:r>
              <a:rPr lang="en-GB" dirty="0" smtClean="0">
                <a:latin typeface="Calibri" panose="020F0502020204030204" pitchFamily="34" charset="0"/>
              </a:rPr>
              <a:t>	</a:t>
            </a:r>
          </a:p>
          <a:p>
            <a:pPr>
              <a:tabLst>
                <a:tab pos="0" algn="l"/>
              </a:tabLst>
              <a:defRPr/>
            </a:pPr>
            <a:r>
              <a:rPr lang="en-GB" dirty="0" smtClean="0">
                <a:latin typeface="Calibri" panose="020F0502020204030204" pitchFamily="34" charset="0"/>
              </a:rPr>
              <a:t>It applies to all of our services, whether or not a charge is made for them.</a:t>
            </a:r>
            <a:endParaRPr lang="en-GB" dirty="0">
              <a:latin typeface="Calibri" panose="020F0502020204030204" pitchFamily="34" charset="0"/>
            </a:endParaRPr>
          </a:p>
        </p:txBody>
      </p:sp>
      <p:pic>
        <p:nvPicPr>
          <p:cNvPr id="10" name="Picture 9" descr="Apprenticeship background slides7.jpg"/>
          <p:cNvPicPr>
            <a:picLocks noChangeAspect="1"/>
          </p:cNvPicPr>
          <p:nvPr/>
        </p:nvPicPr>
        <p:blipFill rotWithShape="1">
          <a:blip r:embed="rId3">
            <a:extLst>
              <a:ext uri="{28A0092B-C50C-407E-A947-70E740481C1C}">
                <a14:useLocalDpi xmlns:a14="http://schemas.microsoft.com/office/drawing/2010/main" val="0"/>
              </a:ext>
            </a:extLst>
          </a:blip>
          <a:srcRect t="86749" r="70486"/>
          <a:stretch/>
        </p:blipFill>
        <p:spPr>
          <a:xfrm>
            <a:off x="1429" y="5949280"/>
            <a:ext cx="2698363" cy="908720"/>
          </a:xfrm>
          <a:prstGeom prst="rect">
            <a:avLst/>
          </a:prstGeom>
        </p:spPr>
      </p:pic>
    </p:spTree>
    <p:extLst>
      <p:ext uri="{BB962C8B-B14F-4D97-AF65-F5344CB8AC3E}">
        <p14:creationId xmlns:p14="http://schemas.microsoft.com/office/powerpoint/2010/main" val="2828913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 Slides background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4" name="Title 3"/>
          <p:cNvSpPr>
            <a:spLocks noGrp="1"/>
          </p:cNvSpPr>
          <p:nvPr>
            <p:ph type="title"/>
          </p:nvPr>
        </p:nvSpPr>
        <p:spPr>
          <a:xfrm>
            <a:off x="457200" y="274638"/>
            <a:ext cx="5382034" cy="1205736"/>
          </a:xfrm>
        </p:spPr>
        <p:txBody>
          <a:bodyPr wrap="none" anchor="t" anchorCtr="0">
            <a:noAutofit/>
          </a:bodyPr>
          <a:lstStyle/>
          <a:p>
            <a:pPr algn="l"/>
            <a:r>
              <a:rPr lang="en-GB" sz="4000" b="1" dirty="0">
                <a:solidFill>
                  <a:srgbClr val="0070C0"/>
                </a:solidFill>
              </a:rPr>
              <a:t>Equality Act 2010</a:t>
            </a:r>
            <a:endParaRPr lang="en-US" sz="4000" b="1" dirty="0">
              <a:solidFill>
                <a:srgbClr val="0077C7"/>
              </a:solidFill>
              <a:latin typeface=""/>
            </a:endParaRPr>
          </a:p>
        </p:txBody>
      </p:sp>
      <p:sp>
        <p:nvSpPr>
          <p:cNvPr id="6" name="TextBox 5"/>
          <p:cNvSpPr txBox="1"/>
          <p:nvPr/>
        </p:nvSpPr>
        <p:spPr>
          <a:xfrm>
            <a:off x="2622770" y="2953233"/>
            <a:ext cx="184666" cy="369332"/>
          </a:xfrm>
          <a:prstGeom prst="rect">
            <a:avLst/>
          </a:prstGeom>
          <a:noFill/>
        </p:spPr>
        <p:txBody>
          <a:bodyPr wrap="none" rtlCol="0">
            <a:spAutoFit/>
          </a:bodyPr>
          <a:lstStyle/>
          <a:p>
            <a:endParaRPr lang="en-US" dirty="0"/>
          </a:p>
        </p:txBody>
      </p:sp>
      <p:sp>
        <p:nvSpPr>
          <p:cNvPr id="7" name="Content Placeholder 4"/>
          <p:cNvSpPr>
            <a:spLocks noGrp="1"/>
          </p:cNvSpPr>
          <p:nvPr>
            <p:ph idx="1"/>
          </p:nvPr>
        </p:nvSpPr>
        <p:spPr>
          <a:xfrm>
            <a:off x="457200" y="1124744"/>
            <a:ext cx="5382034" cy="4268692"/>
          </a:xfrm>
        </p:spPr>
        <p:txBody>
          <a:bodyPr>
            <a:noAutofit/>
          </a:bodyPr>
          <a:lstStyle/>
          <a:p>
            <a:pPr>
              <a:spcBef>
                <a:spcPts val="0"/>
              </a:spcBef>
            </a:pPr>
            <a:r>
              <a:rPr lang="en-GB" altLang="en-US" sz="2400" dirty="0" smtClean="0">
                <a:latin typeface="Calibri" panose="020F0502020204030204" pitchFamily="34" charset="0"/>
              </a:rPr>
              <a:t>Defines definitions </a:t>
            </a:r>
            <a:r>
              <a:rPr lang="en-GB" altLang="en-US" sz="2400" dirty="0">
                <a:latin typeface="Calibri" panose="020F0502020204030204" pitchFamily="34" charset="0"/>
              </a:rPr>
              <a:t>of discrimination;</a:t>
            </a:r>
          </a:p>
          <a:p>
            <a:pPr>
              <a:spcBef>
                <a:spcPts val="0"/>
              </a:spcBef>
            </a:pPr>
            <a:r>
              <a:rPr lang="en-GB" altLang="en-US" sz="2400" dirty="0">
                <a:latin typeface="Calibri" panose="020F0502020204030204" pitchFamily="34" charset="0"/>
              </a:rPr>
              <a:t>Introduces a new Public Sector Equality Duty </a:t>
            </a:r>
          </a:p>
          <a:p>
            <a:pPr>
              <a:spcBef>
                <a:spcPts val="0"/>
              </a:spcBef>
            </a:pPr>
            <a:r>
              <a:rPr lang="en-GB" altLang="en-US" sz="2400" dirty="0">
                <a:latin typeface="Calibri" panose="020F0502020204030204" pitchFamily="34" charset="0"/>
              </a:rPr>
              <a:t>Harmonise provisions allowing positive action;</a:t>
            </a:r>
          </a:p>
          <a:p>
            <a:pPr>
              <a:spcBef>
                <a:spcPts val="0"/>
              </a:spcBef>
            </a:pPr>
            <a:r>
              <a:rPr lang="en-GB" altLang="en-US" sz="2400" dirty="0">
                <a:latin typeface="Calibri" panose="020F0502020204030204" pitchFamily="34" charset="0"/>
              </a:rPr>
              <a:t>Restricts circumstances employers can ask health/disability related questions in </a:t>
            </a:r>
            <a:r>
              <a:rPr lang="en-GB" altLang="en-US" sz="2400" dirty="0" smtClean="0">
                <a:latin typeface="Calibri" panose="020F0502020204030204" pitchFamily="34" charset="0"/>
              </a:rPr>
              <a:t>recruitment and selection;</a:t>
            </a:r>
            <a:endParaRPr lang="en-GB" altLang="en-US" sz="2400" dirty="0">
              <a:latin typeface="Calibri" panose="020F0502020204030204" pitchFamily="34" charset="0"/>
            </a:endParaRPr>
          </a:p>
          <a:p>
            <a:pPr>
              <a:spcBef>
                <a:spcPts val="0"/>
              </a:spcBef>
            </a:pPr>
            <a:r>
              <a:rPr lang="en-GB" altLang="en-US" sz="2400" dirty="0">
                <a:latin typeface="Calibri" panose="020F0502020204030204" pitchFamily="34" charset="0"/>
              </a:rPr>
              <a:t>Introduces and strengthens powers of Employment Tribunals to make recommendations to benefit wider workforce.</a:t>
            </a:r>
          </a:p>
          <a:p>
            <a:pPr marL="0" indent="0" algn="just">
              <a:buClr>
                <a:srgbClr val="0077C7"/>
              </a:buClr>
              <a:buNone/>
            </a:pPr>
            <a:endParaRPr lang="en-US" sz="2400" dirty="0">
              <a:latin typeface=""/>
            </a:endParaRPr>
          </a:p>
        </p:txBody>
      </p:sp>
    </p:spTree>
    <p:extLst>
      <p:ext uri="{BB962C8B-B14F-4D97-AF65-F5344CB8AC3E}">
        <p14:creationId xmlns:p14="http://schemas.microsoft.com/office/powerpoint/2010/main" val="349536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 Slides background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4" name="Title 3"/>
          <p:cNvSpPr>
            <a:spLocks noGrp="1"/>
          </p:cNvSpPr>
          <p:nvPr>
            <p:ph type="title"/>
          </p:nvPr>
        </p:nvSpPr>
        <p:spPr>
          <a:xfrm>
            <a:off x="457200" y="274638"/>
            <a:ext cx="5382034" cy="1205736"/>
          </a:xfrm>
        </p:spPr>
        <p:txBody>
          <a:bodyPr wrap="none" anchor="t" anchorCtr="0">
            <a:noAutofit/>
          </a:bodyPr>
          <a:lstStyle/>
          <a:p>
            <a:pPr algn="l"/>
            <a:r>
              <a:rPr lang="en-US" sz="3200" b="1" dirty="0" smtClean="0">
                <a:solidFill>
                  <a:srgbClr val="0077C7"/>
                </a:solidFill>
                <a:latin typeface=""/>
              </a:rPr>
              <a:t>Why is Equality, Diversity </a:t>
            </a:r>
            <a:br>
              <a:rPr lang="en-US" sz="3200" b="1" dirty="0" smtClean="0">
                <a:solidFill>
                  <a:srgbClr val="0077C7"/>
                </a:solidFill>
                <a:latin typeface=""/>
              </a:rPr>
            </a:br>
            <a:r>
              <a:rPr lang="en-US" sz="3200" b="1" dirty="0" smtClean="0">
                <a:solidFill>
                  <a:srgbClr val="0077C7"/>
                </a:solidFill>
                <a:latin typeface=""/>
              </a:rPr>
              <a:t>and Inclusion important?</a:t>
            </a:r>
            <a:endParaRPr lang="en-US" sz="3200" b="1" dirty="0">
              <a:solidFill>
                <a:srgbClr val="0077C7"/>
              </a:solidFill>
              <a:latin typeface=""/>
            </a:endParaRPr>
          </a:p>
        </p:txBody>
      </p:sp>
      <p:sp>
        <p:nvSpPr>
          <p:cNvPr id="5" name="Content Placeholder 4"/>
          <p:cNvSpPr>
            <a:spLocks noGrp="1"/>
          </p:cNvSpPr>
          <p:nvPr>
            <p:ph idx="1"/>
          </p:nvPr>
        </p:nvSpPr>
        <p:spPr>
          <a:xfrm>
            <a:off x="457200" y="1468832"/>
            <a:ext cx="5626968" cy="4268692"/>
          </a:xfrm>
        </p:spPr>
        <p:txBody>
          <a:bodyPr>
            <a:normAutofit/>
          </a:bodyPr>
          <a:lstStyle/>
          <a:p>
            <a:pPr marL="0" indent="0">
              <a:buNone/>
            </a:pPr>
            <a:r>
              <a:rPr lang="en-GB" sz="1600" dirty="0" smtClean="0">
                <a:solidFill>
                  <a:schemeClr val="tx2">
                    <a:lumMod val="75000"/>
                  </a:schemeClr>
                </a:solidFill>
              </a:rPr>
              <a:t>Under the </a:t>
            </a:r>
            <a:r>
              <a:rPr lang="en-GB" sz="1600" dirty="0">
                <a:solidFill>
                  <a:schemeClr val="tx2">
                    <a:lumMod val="75000"/>
                  </a:schemeClr>
                </a:solidFill>
              </a:rPr>
              <a:t>Equality Act </a:t>
            </a:r>
            <a:r>
              <a:rPr lang="en-GB" sz="1600" dirty="0" smtClean="0">
                <a:solidFill>
                  <a:schemeClr val="tx2">
                    <a:lumMod val="75000"/>
                  </a:schemeClr>
                </a:solidFill>
              </a:rPr>
              <a:t>2010, it is unlawful to discriminate against people at work because of nine areas termed in the legislation as protected characteristics</a:t>
            </a:r>
            <a:r>
              <a:rPr lang="en-GB" sz="1600" dirty="0">
                <a:solidFill>
                  <a:schemeClr val="tx2">
                    <a:lumMod val="75000"/>
                  </a:schemeClr>
                </a:solidFill>
              </a:rPr>
              <a:t>.</a:t>
            </a:r>
            <a:endParaRPr lang="en-GB" sz="1600" dirty="0" smtClean="0">
              <a:solidFill>
                <a:schemeClr val="tx2">
                  <a:lumMod val="75000"/>
                </a:schemeClr>
              </a:solidFill>
            </a:endParaRPr>
          </a:p>
          <a:p>
            <a:pPr marL="0" indent="0">
              <a:buNone/>
            </a:pPr>
            <a:r>
              <a:rPr lang="en-GB" sz="1600" dirty="0" smtClean="0"/>
              <a:t>These are;</a:t>
            </a:r>
            <a:endParaRPr lang="en-GB" sz="1600" dirty="0"/>
          </a:p>
        </p:txBody>
      </p:sp>
      <p:sp>
        <p:nvSpPr>
          <p:cNvPr id="6" name="TextBox 5"/>
          <p:cNvSpPr txBox="1"/>
          <p:nvPr/>
        </p:nvSpPr>
        <p:spPr>
          <a:xfrm>
            <a:off x="2622770" y="2953233"/>
            <a:ext cx="184666" cy="369332"/>
          </a:xfrm>
          <a:prstGeom prst="rect">
            <a:avLst/>
          </a:prstGeom>
          <a:noFill/>
        </p:spPr>
        <p:txBody>
          <a:bodyPr wrap="none" rtlCol="0">
            <a:spAutoFit/>
          </a:bodyPr>
          <a:lstStyle/>
          <a:p>
            <a:endParaRPr lang="en-US" dirty="0"/>
          </a:p>
        </p:txBody>
      </p:sp>
      <p:graphicFrame>
        <p:nvGraphicFramePr>
          <p:cNvPr id="3" name="Diagram 2"/>
          <p:cNvGraphicFramePr/>
          <p:nvPr>
            <p:extLst>
              <p:ext uri="{D42A27DB-BD31-4B8C-83A1-F6EECF244321}">
                <p14:modId xmlns:p14="http://schemas.microsoft.com/office/powerpoint/2010/main" val="1618547363"/>
              </p:ext>
            </p:extLst>
          </p:nvPr>
        </p:nvGraphicFramePr>
        <p:xfrm>
          <a:off x="539552" y="2674568"/>
          <a:ext cx="4957334" cy="3088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130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l Slides background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30"/>
            <a:ext cx="9142571" cy="6858000"/>
          </a:xfrm>
          <a:prstGeom prst="rect">
            <a:avLst/>
          </a:prstGeom>
        </p:spPr>
      </p:pic>
      <p:sp>
        <p:nvSpPr>
          <p:cNvPr id="25602" name="Title 1"/>
          <p:cNvSpPr>
            <a:spLocks noGrp="1"/>
          </p:cNvSpPr>
          <p:nvPr>
            <p:ph type="title"/>
          </p:nvPr>
        </p:nvSpPr>
        <p:spPr>
          <a:xfrm>
            <a:off x="539552" y="296863"/>
            <a:ext cx="8229600" cy="1143000"/>
          </a:xfrm>
        </p:spPr>
        <p:txBody>
          <a:bodyPr/>
          <a:lstStyle/>
          <a:p>
            <a:pPr algn="l" eaLnBrk="1" hangingPunct="1"/>
            <a:r>
              <a:rPr lang="en-GB" altLang="en-US" b="1" dirty="0" smtClean="0">
                <a:solidFill>
                  <a:srgbClr val="0070C0"/>
                </a:solidFill>
              </a:rPr>
              <a:t>Equality Act 2010</a:t>
            </a:r>
          </a:p>
        </p:txBody>
      </p:sp>
      <p:sp>
        <p:nvSpPr>
          <p:cNvPr id="3" name="Content Placeholder 2"/>
          <p:cNvSpPr>
            <a:spLocks noGrp="1"/>
          </p:cNvSpPr>
          <p:nvPr>
            <p:ph idx="1"/>
          </p:nvPr>
        </p:nvSpPr>
        <p:spPr>
          <a:xfrm>
            <a:off x="539552" y="1439863"/>
            <a:ext cx="5987008" cy="4525963"/>
          </a:xfrm>
        </p:spPr>
        <p:txBody>
          <a:bodyPr rtlCol="0">
            <a:normAutofit fontScale="85000" lnSpcReduction="10000"/>
          </a:bodyPr>
          <a:lstStyle/>
          <a:p>
            <a:pPr marL="0" indent="0" eaLnBrk="1" fontAlgn="auto" hangingPunct="1">
              <a:lnSpc>
                <a:spcPct val="120000"/>
              </a:lnSpc>
              <a:spcBef>
                <a:spcPts val="0"/>
              </a:spcBef>
              <a:spcAft>
                <a:spcPts val="0"/>
              </a:spcAft>
              <a:buFont typeface="Arial" charset="0"/>
              <a:buNone/>
              <a:defRPr/>
            </a:pPr>
            <a:r>
              <a:rPr lang="en-GB" sz="2800" dirty="0" smtClean="0"/>
              <a:t>The Act provides a consistent legal recognition of the following types of discrimination:</a:t>
            </a:r>
          </a:p>
          <a:p>
            <a:pPr marL="0" indent="0" eaLnBrk="1" fontAlgn="auto" hangingPunct="1">
              <a:lnSpc>
                <a:spcPct val="120000"/>
              </a:lnSpc>
              <a:spcBef>
                <a:spcPts val="0"/>
              </a:spcBef>
              <a:spcAft>
                <a:spcPts val="0"/>
              </a:spcAft>
              <a:buFont typeface="Arial" charset="0"/>
              <a:buNone/>
              <a:defRPr/>
            </a:pPr>
            <a:endParaRPr lang="en-GB" sz="2800" dirty="0"/>
          </a:p>
          <a:p>
            <a:pPr eaLnBrk="1" fontAlgn="auto" hangingPunct="1">
              <a:lnSpc>
                <a:spcPct val="120000"/>
              </a:lnSpc>
              <a:spcBef>
                <a:spcPts val="0"/>
              </a:spcBef>
              <a:spcAft>
                <a:spcPts val="0"/>
              </a:spcAft>
              <a:buFont typeface="Arial" charset="0"/>
              <a:buChar char="•"/>
              <a:defRPr/>
            </a:pPr>
            <a:r>
              <a:rPr lang="en-GB" sz="2800" dirty="0" smtClean="0"/>
              <a:t>Direct discrimination including associative and perception;</a:t>
            </a:r>
          </a:p>
          <a:p>
            <a:pPr eaLnBrk="1" fontAlgn="auto" hangingPunct="1">
              <a:lnSpc>
                <a:spcPct val="120000"/>
              </a:lnSpc>
              <a:spcBef>
                <a:spcPts val="0"/>
              </a:spcBef>
              <a:spcAft>
                <a:spcPts val="0"/>
              </a:spcAft>
              <a:buFont typeface="Arial" charset="0"/>
              <a:buChar char="•"/>
              <a:defRPr/>
            </a:pPr>
            <a:r>
              <a:rPr lang="en-GB" sz="2800" dirty="0" smtClean="0"/>
              <a:t>Indirect discrimination;</a:t>
            </a:r>
          </a:p>
          <a:p>
            <a:pPr eaLnBrk="1" fontAlgn="auto" hangingPunct="1">
              <a:lnSpc>
                <a:spcPct val="120000"/>
              </a:lnSpc>
              <a:spcBef>
                <a:spcPts val="0"/>
              </a:spcBef>
              <a:spcAft>
                <a:spcPts val="0"/>
              </a:spcAft>
              <a:buFont typeface="Arial" charset="0"/>
              <a:buChar char="•"/>
              <a:defRPr/>
            </a:pPr>
            <a:r>
              <a:rPr lang="en-GB" sz="2800" dirty="0" smtClean="0"/>
              <a:t>Harassment;</a:t>
            </a:r>
          </a:p>
          <a:p>
            <a:pPr eaLnBrk="1" fontAlgn="auto" hangingPunct="1">
              <a:lnSpc>
                <a:spcPct val="120000"/>
              </a:lnSpc>
              <a:spcBef>
                <a:spcPts val="0"/>
              </a:spcBef>
              <a:spcAft>
                <a:spcPts val="0"/>
              </a:spcAft>
              <a:buFont typeface="Arial" charset="0"/>
              <a:buChar char="•"/>
              <a:defRPr/>
            </a:pPr>
            <a:r>
              <a:rPr lang="en-GB" sz="2800" dirty="0" smtClean="0"/>
              <a:t>Discrimination arising from a disability;</a:t>
            </a:r>
          </a:p>
          <a:p>
            <a:pPr eaLnBrk="1" fontAlgn="auto" hangingPunct="1">
              <a:lnSpc>
                <a:spcPct val="120000"/>
              </a:lnSpc>
              <a:spcBef>
                <a:spcPts val="0"/>
              </a:spcBef>
              <a:spcAft>
                <a:spcPts val="0"/>
              </a:spcAft>
              <a:buFont typeface="Arial" charset="0"/>
              <a:buChar char="•"/>
              <a:defRPr/>
            </a:pPr>
            <a:r>
              <a:rPr lang="en-GB" sz="2800" dirty="0" smtClean="0"/>
              <a:t>Failure to make reasonable adjustments;</a:t>
            </a:r>
          </a:p>
          <a:p>
            <a:pPr eaLnBrk="1" fontAlgn="auto" hangingPunct="1">
              <a:lnSpc>
                <a:spcPct val="120000"/>
              </a:lnSpc>
              <a:spcBef>
                <a:spcPts val="0"/>
              </a:spcBef>
              <a:spcAft>
                <a:spcPts val="0"/>
              </a:spcAft>
              <a:buFont typeface="Arial" charset="0"/>
              <a:buChar char="•"/>
              <a:defRPr/>
            </a:pPr>
            <a:r>
              <a:rPr lang="en-GB" sz="2800" dirty="0" smtClean="0"/>
              <a:t>Positive action verses positive discrimination. </a:t>
            </a:r>
          </a:p>
        </p:txBody>
      </p:sp>
    </p:spTree>
    <p:extLst>
      <p:ext uri="{BB962C8B-B14F-4D97-AF65-F5344CB8AC3E}">
        <p14:creationId xmlns:p14="http://schemas.microsoft.com/office/powerpoint/2010/main" val="750144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1183</Words>
  <Application>Microsoft Office PowerPoint</Application>
  <PresentationFormat>On-screen Show (4:3)</PresentationFormat>
  <Paragraphs>150</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Times New Roman</vt:lpstr>
      <vt:lpstr>Wingdings</vt:lpstr>
      <vt:lpstr>Office Theme</vt:lpstr>
      <vt:lpstr> Overview of Equality, Diversity and Inclusion  </vt:lpstr>
      <vt:lpstr> </vt:lpstr>
      <vt:lpstr>Our commitment and   approaches  </vt:lpstr>
      <vt:lpstr>PowerPoint Presentation</vt:lpstr>
      <vt:lpstr>Key Facts  </vt:lpstr>
      <vt:lpstr>Equality Act 2010 </vt:lpstr>
      <vt:lpstr>Equality Act 2010</vt:lpstr>
      <vt:lpstr>Why is Equality, Diversity  and Inclusion important?</vt:lpstr>
      <vt:lpstr>Equality Act 2010</vt:lpstr>
      <vt:lpstr>Public Sector Equality Duty </vt:lpstr>
      <vt:lpstr>Equality legislation</vt:lpstr>
      <vt:lpstr>Single Equality Scheme</vt:lpstr>
      <vt:lpstr>Embedding British Values  and Prevent</vt:lpstr>
      <vt:lpstr>PowerPoint Presentation</vt:lpstr>
      <vt:lpstr>Leaders in Diversity</vt:lpstr>
      <vt:lpstr>Governors  Making a Difference</vt:lpstr>
      <vt:lpstr>Reflection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Karen Milne</cp:lastModifiedBy>
  <cp:revision>33</cp:revision>
  <dcterms:created xsi:type="dcterms:W3CDTF">2016-01-11T11:16:32Z</dcterms:created>
  <dcterms:modified xsi:type="dcterms:W3CDTF">2017-04-13T14:54:19Z</dcterms:modified>
</cp:coreProperties>
</file>